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61"/>
  </p:notesMasterIdLst>
  <p:sldIdLst>
    <p:sldId id="256" r:id="rId2"/>
    <p:sldId id="257" r:id="rId3"/>
    <p:sldId id="446" r:id="rId4"/>
    <p:sldId id="448" r:id="rId5"/>
    <p:sldId id="447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7" r:id="rId21"/>
    <p:sldId id="465" r:id="rId22"/>
    <p:sldId id="466" r:id="rId23"/>
    <p:sldId id="449" r:id="rId24"/>
    <p:sldId id="468" r:id="rId25"/>
    <p:sldId id="469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3" r:id="rId39"/>
    <p:sldId id="470" r:id="rId40"/>
    <p:sldId id="484" r:id="rId41"/>
    <p:sldId id="485" r:id="rId42"/>
    <p:sldId id="487" r:id="rId43"/>
    <p:sldId id="486" r:id="rId44"/>
    <p:sldId id="488" r:id="rId45"/>
    <p:sldId id="490" r:id="rId46"/>
    <p:sldId id="489" r:id="rId47"/>
    <p:sldId id="450" r:id="rId48"/>
    <p:sldId id="491" r:id="rId49"/>
    <p:sldId id="492" r:id="rId50"/>
    <p:sldId id="493" r:id="rId51"/>
    <p:sldId id="494" r:id="rId52"/>
    <p:sldId id="495" r:id="rId53"/>
    <p:sldId id="496" r:id="rId54"/>
    <p:sldId id="498" r:id="rId55"/>
    <p:sldId id="499" r:id="rId56"/>
    <p:sldId id="501" r:id="rId57"/>
    <p:sldId id="502" r:id="rId58"/>
    <p:sldId id="503" r:id="rId59"/>
    <p:sldId id="50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99"/>
    <p:restoredTop sz="76471"/>
  </p:normalViewPr>
  <p:slideViewPr>
    <p:cSldViewPr snapToGrid="0">
      <p:cViewPr varScale="1">
        <p:scale>
          <a:sx n="81" d="100"/>
          <a:sy n="81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Worse fit == RSS is bigger, so bigger RSE; no number of RSE means a “good fit” just tells you how bad the fit 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= best fit (regression explains a large proportion of variance in Y), 0 = worst fit (regression explains a small proportion of variance in Y)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9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1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B_0 is average sale if sale was rural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B_1 average difference between urban and rural sales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opposite: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B_0 is average sale if sale was urban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B_1 average difference between urban and rural sales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1/-1: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B_0 overall average credit card balance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B_1 average difference from mean for urban vs rural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05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20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82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55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29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6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4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69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61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33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model assumes average increase in sales associated with a 1 unit increate in tv is always B_1, regardless of the amount spent on radio.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12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However, this may be incorrect.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Suppose spending money on radio advertising actually increases effectiveness of tv adds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the slope term for TV should increase as radio increase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is called synergy in advertising, and an interaction effect in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61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9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Spend a lot on TV or Radio, model overestimates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27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Balances spending model underestimates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03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Balances spending model underestimates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98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4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interpret B_3 as the increase in effectiveness of TV advertising associated with a one-unit increase in radio advertising (or vice versa)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36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10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95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07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61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85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23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25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39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72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532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074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99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201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Left strong pattern in residuals indicates non-linearity in the data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Right there is little pattern in residuals; indicating a better fit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809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472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6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432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81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7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97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Studentizing</a:t>
            </a:r>
            <a:r>
              <a:rPr lang="en-US" dirty="0"/>
              <a:t> == dud who came up with published under the name student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8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9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80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41 has high leverage, 20 does not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82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41 has high leverage, 20 does not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93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41 has high leverage, 20 does not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49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41 has high leverage, 20 does not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5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2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2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Machine Learning – Linear Regression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10165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 far, we have assumed all variables in our linear regression models are </a:t>
            </a:r>
            <a:r>
              <a:rPr lang="en-US" sz="2400" i="1" dirty="0"/>
              <a:t>quantitative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Sometimes, our predictors are </a:t>
            </a:r>
            <a:r>
              <a:rPr lang="en-US" sz="2400" i="1" dirty="0"/>
              <a:t>qualitative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Ex.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Urban</a:t>
            </a:r>
            <a:r>
              <a:rPr lang="en-US" sz="2000" dirty="0"/>
              <a:t>: whether the store is in an urban or rural location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Notice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Urban</a:t>
            </a:r>
            <a:r>
              <a:rPr lang="en-US" sz="2400" dirty="0"/>
              <a:t> only has 2 levels – urban or rural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incorporate it into a regression, we create a </a:t>
            </a:r>
            <a:r>
              <a:rPr lang="en-US" sz="2400" i="1" dirty="0"/>
              <a:t>dummy variable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9576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/>
                  <a:t>A </a:t>
                </a:r>
                <a:r>
                  <a:rPr lang="en-US" sz="2400" b="1" i="1" dirty="0"/>
                  <a:t>dummy variable</a:t>
                </a:r>
                <a:r>
                  <a:rPr lang="en-US" sz="2400" dirty="0"/>
                  <a:t>  is an indicator variable that takes on two possible numerical values.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Ex.  For Urban, our dummy variable will be: </a:t>
                </a:r>
                <a:r>
                  <a:rPr lang="en-US" sz="2400" i="1" dirty="0"/>
                  <a:t>X</a:t>
                </a:r>
                <a:r>
                  <a:rPr lang="en-US" sz="2400" dirty="0"/>
                  <a:t> where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𝑢𝑟𝑏𝑎𝑛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213" t="-1733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7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/>
                  <a:t>A </a:t>
                </a:r>
                <a:r>
                  <a:rPr lang="en-US" sz="2400" b="1" i="1" dirty="0"/>
                  <a:t>dummy variable</a:t>
                </a:r>
                <a:r>
                  <a:rPr lang="en-US" sz="2400" dirty="0"/>
                  <a:t>  is an indicator variable that takes on two possible numerical values.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Ex.  For Urban, our dummy variable will be: </a:t>
                </a:r>
                <a:r>
                  <a:rPr lang="en-US" sz="2400" i="1" dirty="0"/>
                  <a:t>X</a:t>
                </a:r>
                <a:r>
                  <a:rPr lang="en-US" sz="2400" dirty="0"/>
                  <a:t> where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𝑢𝑟𝑏𝑎𝑛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This is also called “one-hot encoding”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213" t="-1733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02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/>
                  <a:t>A </a:t>
                </a:r>
                <a:r>
                  <a:rPr lang="en-US" sz="2400" b="1" i="1" dirty="0"/>
                  <a:t>dummy variable</a:t>
                </a:r>
                <a:r>
                  <a:rPr lang="en-US" sz="2400" dirty="0"/>
                  <a:t>  is an indicator variable that takes on two possible numerical values.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Ex.  For Urban, our dummy variable will be: </a:t>
                </a:r>
                <a:r>
                  <a:rPr lang="en-US" sz="2400" i="1" dirty="0"/>
                  <a:t>X</a:t>
                </a:r>
                <a:r>
                  <a:rPr lang="en-US" sz="2400" dirty="0"/>
                  <a:t> where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𝑢𝑟𝑏𝑎𝑛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Now, we can use X as a predictor in our regression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𝑢𝑟𝑏𝑎𝑛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213" t="-1733" b="-38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19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/>
                  <a:t>A </a:t>
                </a:r>
                <a:r>
                  <a:rPr lang="en-US" sz="2400" b="1" i="1" dirty="0"/>
                  <a:t>dummy variable</a:t>
                </a:r>
                <a:r>
                  <a:rPr lang="en-US" sz="2400" dirty="0"/>
                  <a:t>  is an indicator variable that takes on two possible numerical values.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Ex.  For Urban, our dummy variable will be: </a:t>
                </a:r>
                <a:r>
                  <a:rPr lang="en-US" sz="2400" i="1" dirty="0"/>
                  <a:t>X</a:t>
                </a:r>
                <a:r>
                  <a:rPr lang="en-US" sz="2400" dirty="0"/>
                  <a:t> where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𝑢𝑟𝑏𝑎𝑛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Now, we can use X as a predictor in our regression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𝑢𝑟𝑏𝑎𝑛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213" t="-1733" b="-38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71912954-A4A7-FCC7-9E0D-3E707BB0C8F8}"/>
                  </a:ext>
                </a:extLst>
              </p:cNvPr>
              <p:cNvSpPr/>
              <p:nvPr/>
            </p:nvSpPr>
            <p:spPr>
              <a:xfrm>
                <a:off x="200417" y="6012494"/>
                <a:ext cx="11791166" cy="65135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represent in the context of this problem? 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represent in the context of this problem? 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71912954-A4A7-FCC7-9E0D-3E707BB0C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6012494"/>
                <a:ext cx="11791166" cy="651353"/>
              </a:xfrm>
              <a:prstGeom prst="roundRect">
                <a:avLst/>
              </a:prstGeom>
              <a:blipFill>
                <a:blip r:embed="rId4"/>
                <a:stretch>
                  <a:fillRect l="-108" r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038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/>
                  <a:t>A </a:t>
                </a:r>
                <a:r>
                  <a:rPr lang="en-US" sz="2400" b="1" i="1" dirty="0"/>
                  <a:t>dummy variable</a:t>
                </a:r>
                <a:r>
                  <a:rPr lang="en-US" sz="2400" dirty="0"/>
                  <a:t>  is an indicator variable that takes on two possible numerical values.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Ex.  For Urban, our dummy variable will be: </a:t>
                </a:r>
                <a:r>
                  <a:rPr lang="en-US" sz="2400" i="1" dirty="0"/>
                  <a:t>X</a:t>
                </a:r>
                <a:r>
                  <a:rPr lang="en-US" sz="2400" dirty="0"/>
                  <a:t> where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𝑢𝑟𝑏𝑎𝑛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Now, we can use X as a predictor in our regression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𝑢𝑟𝑏𝑎𝑛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213" t="-1733" b="-38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1912954-A4A7-FCC7-9E0D-3E707BB0C8F8}"/>
              </a:ext>
            </a:extLst>
          </p:cNvPr>
          <p:cNvSpPr/>
          <p:nvPr/>
        </p:nvSpPr>
        <p:spPr>
          <a:xfrm>
            <a:off x="200417" y="6012494"/>
            <a:ext cx="11791166" cy="65135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happens if I code the dummy variable 0/1 instead of 1/0? What if I code it 1/-1?</a:t>
            </a:r>
          </a:p>
        </p:txBody>
      </p:sp>
    </p:spTree>
    <p:extLst>
      <p:ext uri="{BB962C8B-B14F-4D97-AF65-F5344CB8AC3E}">
        <p14:creationId xmlns:p14="http://schemas.microsoft.com/office/powerpoint/2010/main" val="283407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789140"/>
            <a:ext cx="7315200" cy="53480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If a qualitative predictor has more than 2 levels, we can’t use a single dummy variable to represent all possible values. But we can use multiple dummy variables.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675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789140"/>
            <a:ext cx="7315200" cy="53480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If a qualitative predictor has more than 2 levels, we can’t use a single dummy variable to represent all possible values. But we can use multiple dummy variables. </a:t>
            </a:r>
          </a:p>
          <a:p>
            <a:pPr marL="0" indent="0">
              <a:buNone/>
            </a:pPr>
            <a:r>
              <a:rPr lang="en-US" sz="2400" dirty="0"/>
              <a:t>Ex. Let’s say we want to use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ShelveLoc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+mj-lt"/>
                <a:ea typeface="Courier New" charset="0"/>
                <a:cs typeface="Courier New" charset="0"/>
              </a:rPr>
              <a:t>(</a:t>
            </a:r>
            <a:r>
              <a:rPr lang="en-US" sz="2400" dirty="0"/>
              <a:t>quality of shelving location at site &lt;Good | Bad | Medium&gt;) to predict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Sales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51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789140"/>
                <a:ext cx="7315200" cy="534800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If a qualitative predictor has more than 2 levels, we can’t use a single dummy variable to represent all possible values. But we can use multiple dummy variables. </a:t>
                </a:r>
              </a:p>
              <a:p>
                <a:pPr marL="0" indent="0">
                  <a:buNone/>
                </a:pPr>
                <a:r>
                  <a:rPr lang="en-US" sz="2400" dirty="0"/>
                  <a:t>Ex. Let’s say we want to use </a:t>
                </a:r>
                <a:r>
                  <a:rPr lang="en-US" sz="2400" b="1" dirty="0" err="1">
                    <a:latin typeface="Courier New" charset="0"/>
                    <a:ea typeface="Courier New" charset="0"/>
                    <a:cs typeface="Courier New" charset="0"/>
                  </a:rPr>
                  <a:t>ShelveLoc</a:t>
                </a: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2400" dirty="0">
                    <a:latin typeface="+mj-lt"/>
                    <a:ea typeface="Courier New" charset="0"/>
                    <a:cs typeface="Courier New" charset="0"/>
                  </a:rPr>
                  <a:t>(</a:t>
                </a:r>
                <a:r>
                  <a:rPr lang="en-US" sz="2400" dirty="0"/>
                  <a:t>quality of shelving location at site &lt;Good | Bad | Medium&gt;) to predict 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Sales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789140"/>
                <a:ext cx="7315200" cy="5348008"/>
              </a:xfrm>
              <a:prstGeom prst="rect">
                <a:avLst/>
              </a:prstGeom>
              <a:blipFill>
                <a:blip r:embed="rId3"/>
                <a:stretch>
                  <a:fillRect l="-1213" t="-1182" r="-693" b="-2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59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739036"/>
                <a:ext cx="7779476" cy="59122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If a qualitative predictor has more than 2 levels, we can’t use a single dummy variable to represent all possible values. But we can use multiple dummy variables. </a:t>
                </a:r>
              </a:p>
              <a:p>
                <a:pPr marL="0" indent="0">
                  <a:buNone/>
                </a:pPr>
                <a:r>
                  <a:rPr lang="en-US" sz="2400" dirty="0"/>
                  <a:t>Ex. Let’s say we want to use </a:t>
                </a:r>
                <a:r>
                  <a:rPr lang="en-US" sz="2400" b="1" dirty="0" err="1">
                    <a:latin typeface="Courier New" charset="0"/>
                    <a:ea typeface="Courier New" charset="0"/>
                    <a:cs typeface="Courier New" charset="0"/>
                  </a:rPr>
                  <a:t>ShelveLoc</a:t>
                </a: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2400" dirty="0">
                    <a:latin typeface="+mj-lt"/>
                    <a:ea typeface="Courier New" charset="0"/>
                    <a:cs typeface="Courier New" charset="0"/>
                  </a:rPr>
                  <a:t>(</a:t>
                </a:r>
                <a:r>
                  <a:rPr lang="en-US" sz="2400" dirty="0"/>
                  <a:t>quality of shelving location at site &lt;Good | Bad | Medium&gt;) to predict 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Sales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Now,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𝑚𝑒𝑑𝑖𝑢𝑚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739036"/>
                <a:ext cx="7779476" cy="5912284"/>
              </a:xfrm>
              <a:prstGeom prst="rect">
                <a:avLst/>
              </a:prstGeom>
              <a:blipFill>
                <a:blip r:embed="rId3"/>
                <a:stretch>
                  <a:fillRect l="-21044" t="-1502" r="-1305" b="-70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85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200" dirty="0"/>
              <a:t>More considerations for regression modeling </a:t>
            </a:r>
          </a:p>
          <a:p>
            <a:pPr lvl="1">
              <a:defRPr/>
            </a:pPr>
            <a:r>
              <a:rPr lang="en-US" sz="2200" dirty="0"/>
              <a:t>Qualitative predictors</a:t>
            </a:r>
          </a:p>
          <a:p>
            <a:pPr lvl="1">
              <a:defRPr/>
            </a:pPr>
            <a:r>
              <a:rPr lang="en-US" sz="2200" dirty="0"/>
              <a:t>Extensions of linear model </a:t>
            </a:r>
          </a:p>
          <a:p>
            <a:pPr lvl="1">
              <a:defRPr/>
            </a:pPr>
            <a:r>
              <a:rPr lang="en-US" sz="2200" dirty="0"/>
              <a:t>Potential problems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739036"/>
                <a:ext cx="7779476" cy="59122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If a qualitative predictor has more than 2 levels, we can’t use a single dummy variable to represent all possible values. But we can use multiple dummy variables. </a:t>
                </a:r>
              </a:p>
              <a:p>
                <a:pPr marL="0" indent="0">
                  <a:buNone/>
                </a:pPr>
                <a:r>
                  <a:rPr lang="en-US" sz="2400" dirty="0"/>
                  <a:t>Ex. Let’s say we want to use </a:t>
                </a:r>
                <a:r>
                  <a:rPr lang="en-US" sz="2400" b="1" dirty="0" err="1">
                    <a:latin typeface="Courier New" charset="0"/>
                    <a:ea typeface="Courier New" charset="0"/>
                    <a:cs typeface="Courier New" charset="0"/>
                  </a:rPr>
                  <a:t>ShelveLoc</a:t>
                </a: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2400" dirty="0">
                    <a:latin typeface="+mj-lt"/>
                    <a:ea typeface="Courier New" charset="0"/>
                    <a:cs typeface="Courier New" charset="0"/>
                  </a:rPr>
                  <a:t>(</a:t>
                </a:r>
                <a:r>
                  <a:rPr lang="en-US" sz="2400" dirty="0"/>
                  <a:t>quality of shelving location at site &lt;Good | Bad | Medium&gt;) to predict 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Sales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Now,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𝑚𝑒𝑑𝑖𝑢𝑚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739036"/>
                <a:ext cx="7779476" cy="5912284"/>
              </a:xfrm>
              <a:prstGeom prst="rect">
                <a:avLst/>
              </a:prstGeom>
              <a:blipFill>
                <a:blip r:embed="rId3"/>
                <a:stretch>
                  <a:fillRect l="-21044" t="-1502" r="-1305" b="-70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A7FC1F-BC5B-6EB7-460F-97D78241DEA1}"/>
              </a:ext>
            </a:extLst>
          </p:cNvPr>
          <p:cNvSpPr/>
          <p:nvPr/>
        </p:nvSpPr>
        <p:spPr>
          <a:xfrm>
            <a:off x="200417" y="472484"/>
            <a:ext cx="11791166" cy="65135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does each coefficient represent? </a:t>
            </a:r>
          </a:p>
        </p:txBody>
      </p:sp>
    </p:spTree>
    <p:extLst>
      <p:ext uri="{BB962C8B-B14F-4D97-AF65-F5344CB8AC3E}">
        <p14:creationId xmlns:p14="http://schemas.microsoft.com/office/powerpoint/2010/main" val="559983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200416"/>
                <a:ext cx="7779476" cy="645090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Ex. Let’s say we want to use </a:t>
                </a:r>
                <a:r>
                  <a:rPr lang="en-US" sz="2400" b="1" dirty="0" err="1">
                    <a:latin typeface="Courier New" charset="0"/>
                    <a:ea typeface="Courier New" charset="0"/>
                    <a:cs typeface="Courier New" charset="0"/>
                  </a:rPr>
                  <a:t>ShelveLoc</a:t>
                </a: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2400" dirty="0">
                    <a:latin typeface="+mj-lt"/>
                    <a:ea typeface="Courier New" charset="0"/>
                    <a:cs typeface="Courier New" charset="0"/>
                  </a:rPr>
                  <a:t>(</a:t>
                </a:r>
                <a:r>
                  <a:rPr lang="en-US" sz="2400" dirty="0"/>
                  <a:t>quality of shelving location at site &lt;Good | Bad | Medium&gt;) to predict 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Sales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Now,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𝑚𝑒𝑑𝑖𝑢𝑚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represents average sale for sales with medium shelving.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represents average difference in sale for sales with medium shelving vs good shelving 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represents average difference in sale for sales with medium shelving vs bad shelving 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200416"/>
                <a:ext cx="7779476" cy="6450904"/>
              </a:xfrm>
              <a:prstGeom prst="rect">
                <a:avLst/>
              </a:prstGeom>
              <a:blipFill>
                <a:blip r:embed="rId3"/>
                <a:stretch>
                  <a:fillRect l="-21044" t="-3733" b="-37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341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200416"/>
                <a:ext cx="7779476" cy="645090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Ex. Let’s say we want to use </a:t>
                </a:r>
                <a:r>
                  <a:rPr lang="en-US" sz="2400" b="1" dirty="0" err="1">
                    <a:latin typeface="Courier New" charset="0"/>
                    <a:ea typeface="Courier New" charset="0"/>
                    <a:cs typeface="Courier New" charset="0"/>
                  </a:rPr>
                  <a:t>ShelveLoc</a:t>
                </a: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2400" dirty="0">
                    <a:latin typeface="+mj-lt"/>
                    <a:ea typeface="Courier New" charset="0"/>
                    <a:cs typeface="Courier New" charset="0"/>
                  </a:rPr>
                  <a:t>(</a:t>
                </a:r>
                <a:r>
                  <a:rPr lang="en-US" sz="2400" dirty="0"/>
                  <a:t>quality of shelving location at site &lt;Good | Bad | Medium&gt;) to predict 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Sales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Now,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𝑚𝑒𝑑𝑖𝑢𝑚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represents average sale for sales with medium shelving.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represents average difference in sale for sales with medium shelving vs good shelving 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represents average difference in sale for sales with medium shelving vs bad shelving 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200416"/>
                <a:ext cx="7779476" cy="6450904"/>
              </a:xfrm>
              <a:prstGeom prst="rect">
                <a:avLst/>
              </a:prstGeom>
              <a:blipFill>
                <a:blip r:embed="rId3"/>
                <a:stretch>
                  <a:fillRect l="-21044" t="-3733" b="-37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2BE3DB4-72FB-AFD2-1202-54EA7E2EEDD5}"/>
              </a:ext>
            </a:extLst>
          </p:cNvPr>
          <p:cNvSpPr/>
          <p:nvPr/>
        </p:nvSpPr>
        <p:spPr>
          <a:xfrm>
            <a:off x="100208" y="989555"/>
            <a:ext cx="4133589" cy="1490597"/>
          </a:xfrm>
          <a:prstGeom prst="wedgeRoundRectCallout">
            <a:avLst>
              <a:gd name="adj1" fmla="val 66090"/>
              <a:gd name="adj2" fmla="val -833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Notice we have 1 fewer dummy variables than levels. </a:t>
            </a:r>
          </a:p>
          <a:p>
            <a:pPr algn="ctr"/>
            <a:r>
              <a:rPr lang="en-US" sz="2000" dirty="0"/>
              <a:t>The level with no dummy variable is known as the </a:t>
            </a:r>
            <a:r>
              <a:rPr lang="en-US" sz="2000" b="1" i="1" dirty="0"/>
              <a:t>baseline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62079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26A1-BB19-AF43-2612-CB750324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029FD-4045-7F43-E93F-39211C135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73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Standard linear regression is great for interpretable results, and works well on many real-world scenarios. </a:t>
            </a:r>
          </a:p>
          <a:p>
            <a:pPr marL="0" indent="0">
              <a:buNone/>
            </a:pPr>
            <a:r>
              <a:rPr lang="en-US" sz="2400" dirty="0"/>
              <a:t>But it makes several assumptions that are often violated in practice.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Two important one are that the relationship between the predictors and response are </a:t>
            </a:r>
          </a:p>
          <a:p>
            <a:pPr lvl="1"/>
            <a:r>
              <a:rPr lang="en-US" sz="2800" i="1" dirty="0"/>
              <a:t>Additive </a:t>
            </a:r>
          </a:p>
          <a:p>
            <a:pPr marL="0" indent="0">
              <a:buNone/>
            </a:pPr>
            <a:r>
              <a:rPr lang="en-US" dirty="0"/>
              <a:t>and</a:t>
            </a:r>
          </a:p>
          <a:p>
            <a:pPr lvl="1"/>
            <a:r>
              <a:rPr lang="en-US" sz="2800" i="1" dirty="0"/>
              <a:t>Linear </a:t>
            </a:r>
          </a:p>
        </p:txBody>
      </p:sp>
    </p:spTree>
    <p:extLst>
      <p:ext uri="{BB962C8B-B14F-4D97-AF65-F5344CB8AC3E}">
        <p14:creationId xmlns:p14="http://schemas.microsoft.com/office/powerpoint/2010/main" val="3176268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i="1" dirty="0"/>
              <a:t>additive assumption </a:t>
            </a:r>
            <a:r>
              <a:rPr lang="en-US" sz="2400" dirty="0"/>
              <a:t>states that the association between a predictor</a:t>
            </a:r>
            <a:r>
              <a:rPr lang="en-US" sz="2400" i="1" dirty="0"/>
              <a:t>,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, </a:t>
            </a:r>
            <a:r>
              <a:rPr lang="en-US" sz="2400" dirty="0"/>
              <a:t>and the response </a:t>
            </a:r>
            <a:r>
              <a:rPr lang="en-US" sz="2400" i="1" dirty="0"/>
              <a:t>Y </a:t>
            </a:r>
            <a:r>
              <a:rPr lang="en-US" sz="2400" dirty="0"/>
              <a:t>does not depend on the values of the other predictors. </a:t>
            </a:r>
          </a:p>
        </p:txBody>
      </p:sp>
    </p:spTree>
    <p:extLst>
      <p:ext uri="{BB962C8B-B14F-4D97-AF65-F5344CB8AC3E}">
        <p14:creationId xmlns:p14="http://schemas.microsoft.com/office/powerpoint/2010/main" val="244307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i="1" dirty="0"/>
              <a:t>additive assumption </a:t>
            </a:r>
            <a:r>
              <a:rPr lang="en-US" sz="2400" dirty="0"/>
              <a:t>states that the association between a predictor</a:t>
            </a:r>
            <a:r>
              <a:rPr lang="en-US" sz="2400" i="1" dirty="0"/>
              <a:t>,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, </a:t>
            </a:r>
            <a:r>
              <a:rPr lang="en-US" sz="2400" dirty="0"/>
              <a:t>and the response </a:t>
            </a:r>
            <a:r>
              <a:rPr lang="en-US" sz="2400" i="1" dirty="0"/>
              <a:t>Y </a:t>
            </a:r>
            <a:r>
              <a:rPr lang="en-US" sz="2400" dirty="0"/>
              <a:t>does not depend on the values of the other predictors.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Remember our Advertising model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Screen Shot 2016-01-30 at 7.20.19 PM.png">
            <a:extLst>
              <a:ext uri="{FF2B5EF4-FFF2-40B4-BE49-F238E27FC236}">
                <a16:creationId xmlns:a16="http://schemas.microsoft.com/office/drawing/2014/main" id="{D6D904E8-1FE9-707C-6CAA-7126C6787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29"/>
          <a:stretch/>
        </p:blipFill>
        <p:spPr>
          <a:xfrm>
            <a:off x="3652381" y="2502703"/>
            <a:ext cx="7924800" cy="185259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1D9388-2C58-9234-FF36-9F304702EF9D}"/>
              </a:ext>
            </a:extLst>
          </p:cNvPr>
          <p:cNvCxnSpPr>
            <a:cxnSpLocks/>
          </p:cNvCxnSpPr>
          <p:nvPr/>
        </p:nvCxnSpPr>
        <p:spPr>
          <a:xfrm>
            <a:off x="3757808" y="4146115"/>
            <a:ext cx="757906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826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i="1" dirty="0"/>
              <a:t>additive assumption </a:t>
            </a:r>
            <a:r>
              <a:rPr lang="en-US" sz="2400" dirty="0"/>
              <a:t>states that the association between a predictor</a:t>
            </a:r>
            <a:r>
              <a:rPr lang="en-US" sz="2400" i="1" dirty="0"/>
              <a:t>,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, </a:t>
            </a:r>
            <a:r>
              <a:rPr lang="en-US" sz="2400" dirty="0"/>
              <a:t>and the response </a:t>
            </a:r>
            <a:r>
              <a:rPr lang="en-US" sz="2400" i="1" dirty="0"/>
              <a:t>Y </a:t>
            </a:r>
            <a:r>
              <a:rPr lang="en-US" sz="2400" dirty="0"/>
              <a:t>does not depend on the values of the other predictors.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Remember our Advertising model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5D891-181A-5273-D1B1-6F688F34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28881" y="5131603"/>
            <a:ext cx="2895600" cy="1143000"/>
          </a:xfrm>
          <a:prstGeom prst="rect">
            <a:avLst/>
          </a:prstGeom>
        </p:spPr>
      </p:pic>
      <p:pic>
        <p:nvPicPr>
          <p:cNvPr id="4" name="Picture 3" descr="Screen Shot 2016-01-30 at 7.20.19 PM.png">
            <a:extLst>
              <a:ext uri="{FF2B5EF4-FFF2-40B4-BE49-F238E27FC236}">
                <a16:creationId xmlns:a16="http://schemas.microsoft.com/office/drawing/2014/main" id="{D6D904E8-1FE9-707C-6CAA-7126C67879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29"/>
          <a:stretch/>
        </p:blipFill>
        <p:spPr>
          <a:xfrm>
            <a:off x="3652381" y="2502703"/>
            <a:ext cx="7924800" cy="1852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0B717-9FA2-FF5A-4B2D-AC4D6D930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21" y="4614840"/>
            <a:ext cx="2109360" cy="2155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0FCA6-5022-D8A8-EFA6-E893480BE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4381" y="4483903"/>
            <a:ext cx="2274474" cy="21550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C8F117-673B-D9CB-443D-B1F57F29406A}"/>
              </a:ext>
            </a:extLst>
          </p:cNvPr>
          <p:cNvCxnSpPr>
            <a:cxnSpLocks/>
          </p:cNvCxnSpPr>
          <p:nvPr/>
        </p:nvCxnSpPr>
        <p:spPr>
          <a:xfrm>
            <a:off x="3757808" y="4146115"/>
            <a:ext cx="757906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8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107B481-8FA7-1CB0-B674-1DD6A0D5435B}"/>
              </a:ext>
            </a:extLst>
          </p:cNvPr>
          <p:cNvSpPr/>
          <p:nvPr/>
        </p:nvSpPr>
        <p:spPr>
          <a:xfrm>
            <a:off x="3689474" y="645189"/>
            <a:ext cx="7471217" cy="5079831"/>
          </a:xfrm>
          <a:custGeom>
            <a:avLst/>
            <a:gdLst>
              <a:gd name="connsiteX0" fmla="*/ 118783 w 7474187"/>
              <a:gd name="connsiteY0" fmla="*/ 5025012 h 5079831"/>
              <a:gd name="connsiteX1" fmla="*/ 4760454 w 7474187"/>
              <a:gd name="connsiteY1" fmla="*/ 3453554 h 5079831"/>
              <a:gd name="connsiteX2" fmla="*/ 7474187 w 7474187"/>
              <a:gd name="connsiteY2" fmla="*/ 164455 h 5079831"/>
              <a:gd name="connsiteX3" fmla="*/ 6907683 w 7474187"/>
              <a:gd name="connsiteY3" fmla="*/ 0 h 5079831"/>
              <a:gd name="connsiteX4" fmla="*/ 895441 w 7474187"/>
              <a:gd name="connsiteY4" fmla="*/ 2658688 h 5079831"/>
              <a:gd name="connsiteX5" fmla="*/ 612189 w 7474187"/>
              <a:gd name="connsiteY5" fmla="*/ 3225144 h 5079831"/>
              <a:gd name="connsiteX6" fmla="*/ 529955 w 7474187"/>
              <a:gd name="connsiteY6" fmla="*/ 3837282 h 5079831"/>
              <a:gd name="connsiteX7" fmla="*/ 392898 w 7474187"/>
              <a:gd name="connsiteY7" fmla="*/ 4175328 h 5079831"/>
              <a:gd name="connsiteX8" fmla="*/ 374623 w 7474187"/>
              <a:gd name="connsiteY8" fmla="*/ 4476829 h 5079831"/>
              <a:gd name="connsiteX9" fmla="*/ 383760 w 7474187"/>
              <a:gd name="connsiteY9" fmla="*/ 4595602 h 5079831"/>
              <a:gd name="connsiteX10" fmla="*/ 274115 w 7474187"/>
              <a:gd name="connsiteY10" fmla="*/ 4686966 h 5079831"/>
              <a:gd name="connsiteX11" fmla="*/ 310663 w 7474187"/>
              <a:gd name="connsiteY11" fmla="*/ 4604739 h 5079831"/>
              <a:gd name="connsiteX12" fmla="*/ 246703 w 7474187"/>
              <a:gd name="connsiteY12" fmla="*/ 4458556 h 5079831"/>
              <a:gd name="connsiteX13" fmla="*/ 63960 w 7474187"/>
              <a:gd name="connsiteY13" fmla="*/ 4458556 h 5079831"/>
              <a:gd name="connsiteX14" fmla="*/ 36549 w 7474187"/>
              <a:gd name="connsiteY14" fmla="*/ 4750921 h 5079831"/>
              <a:gd name="connsiteX15" fmla="*/ 0 w 7474187"/>
              <a:gd name="connsiteY15" fmla="*/ 5079831 h 5079831"/>
              <a:gd name="connsiteX16" fmla="*/ 118783 w 7474187"/>
              <a:gd name="connsiteY16" fmla="*/ 5025012 h 507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74187" h="5079831">
                <a:moveTo>
                  <a:pt x="118783" y="5025012"/>
                </a:moveTo>
                <a:lnTo>
                  <a:pt x="4760454" y="3453554"/>
                </a:lnTo>
                <a:lnTo>
                  <a:pt x="7474187" y="164455"/>
                </a:lnTo>
                <a:lnTo>
                  <a:pt x="6907683" y="0"/>
                </a:lnTo>
                <a:lnTo>
                  <a:pt x="895441" y="2658688"/>
                </a:lnTo>
                <a:lnTo>
                  <a:pt x="612189" y="3225144"/>
                </a:lnTo>
                <a:lnTo>
                  <a:pt x="529955" y="3837282"/>
                </a:lnTo>
                <a:lnTo>
                  <a:pt x="392898" y="4175328"/>
                </a:lnTo>
                <a:lnTo>
                  <a:pt x="374623" y="4476829"/>
                </a:lnTo>
                <a:lnTo>
                  <a:pt x="383760" y="4595602"/>
                </a:lnTo>
                <a:lnTo>
                  <a:pt x="274115" y="4686966"/>
                </a:lnTo>
                <a:lnTo>
                  <a:pt x="310663" y="4604739"/>
                </a:lnTo>
                <a:lnTo>
                  <a:pt x="246703" y="4458556"/>
                </a:lnTo>
                <a:lnTo>
                  <a:pt x="63960" y="4458556"/>
                </a:lnTo>
                <a:lnTo>
                  <a:pt x="36549" y="4750921"/>
                </a:lnTo>
                <a:lnTo>
                  <a:pt x="0" y="5079831"/>
                </a:lnTo>
                <a:lnTo>
                  <a:pt x="118783" y="5025012"/>
                </a:lnTo>
                <a:close/>
              </a:path>
            </a:pathLst>
          </a:custGeom>
          <a:solidFill>
            <a:srgbClr val="FFFFFF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diagram of a graph&#10;&#10;Description automatically generated">
            <a:extLst>
              <a:ext uri="{FF2B5EF4-FFF2-40B4-BE49-F238E27FC236}">
                <a16:creationId xmlns:a16="http://schemas.microsoft.com/office/drawing/2014/main" id="{D2FDC7AF-A684-E9B6-9570-E48CF727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480" y="889084"/>
            <a:ext cx="8579959" cy="50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8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107B481-8FA7-1CB0-B674-1DD6A0D5435B}"/>
              </a:ext>
            </a:extLst>
          </p:cNvPr>
          <p:cNvSpPr/>
          <p:nvPr/>
        </p:nvSpPr>
        <p:spPr>
          <a:xfrm>
            <a:off x="3689474" y="645189"/>
            <a:ext cx="7471217" cy="5079831"/>
          </a:xfrm>
          <a:custGeom>
            <a:avLst/>
            <a:gdLst>
              <a:gd name="connsiteX0" fmla="*/ 118783 w 7474187"/>
              <a:gd name="connsiteY0" fmla="*/ 5025012 h 5079831"/>
              <a:gd name="connsiteX1" fmla="*/ 4760454 w 7474187"/>
              <a:gd name="connsiteY1" fmla="*/ 3453554 h 5079831"/>
              <a:gd name="connsiteX2" fmla="*/ 7474187 w 7474187"/>
              <a:gd name="connsiteY2" fmla="*/ 164455 h 5079831"/>
              <a:gd name="connsiteX3" fmla="*/ 6907683 w 7474187"/>
              <a:gd name="connsiteY3" fmla="*/ 0 h 5079831"/>
              <a:gd name="connsiteX4" fmla="*/ 895441 w 7474187"/>
              <a:gd name="connsiteY4" fmla="*/ 2658688 h 5079831"/>
              <a:gd name="connsiteX5" fmla="*/ 612189 w 7474187"/>
              <a:gd name="connsiteY5" fmla="*/ 3225144 h 5079831"/>
              <a:gd name="connsiteX6" fmla="*/ 529955 w 7474187"/>
              <a:gd name="connsiteY6" fmla="*/ 3837282 h 5079831"/>
              <a:gd name="connsiteX7" fmla="*/ 392898 w 7474187"/>
              <a:gd name="connsiteY7" fmla="*/ 4175328 h 5079831"/>
              <a:gd name="connsiteX8" fmla="*/ 374623 w 7474187"/>
              <a:gd name="connsiteY8" fmla="*/ 4476829 h 5079831"/>
              <a:gd name="connsiteX9" fmla="*/ 383760 w 7474187"/>
              <a:gd name="connsiteY9" fmla="*/ 4595602 h 5079831"/>
              <a:gd name="connsiteX10" fmla="*/ 274115 w 7474187"/>
              <a:gd name="connsiteY10" fmla="*/ 4686966 h 5079831"/>
              <a:gd name="connsiteX11" fmla="*/ 310663 w 7474187"/>
              <a:gd name="connsiteY11" fmla="*/ 4604739 h 5079831"/>
              <a:gd name="connsiteX12" fmla="*/ 246703 w 7474187"/>
              <a:gd name="connsiteY12" fmla="*/ 4458556 h 5079831"/>
              <a:gd name="connsiteX13" fmla="*/ 63960 w 7474187"/>
              <a:gd name="connsiteY13" fmla="*/ 4458556 h 5079831"/>
              <a:gd name="connsiteX14" fmla="*/ 36549 w 7474187"/>
              <a:gd name="connsiteY14" fmla="*/ 4750921 h 5079831"/>
              <a:gd name="connsiteX15" fmla="*/ 0 w 7474187"/>
              <a:gd name="connsiteY15" fmla="*/ 5079831 h 5079831"/>
              <a:gd name="connsiteX16" fmla="*/ 118783 w 7474187"/>
              <a:gd name="connsiteY16" fmla="*/ 5025012 h 507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74187" h="5079831">
                <a:moveTo>
                  <a:pt x="118783" y="5025012"/>
                </a:moveTo>
                <a:lnTo>
                  <a:pt x="4760454" y="3453554"/>
                </a:lnTo>
                <a:lnTo>
                  <a:pt x="7474187" y="164455"/>
                </a:lnTo>
                <a:lnTo>
                  <a:pt x="6907683" y="0"/>
                </a:lnTo>
                <a:lnTo>
                  <a:pt x="895441" y="2658688"/>
                </a:lnTo>
                <a:lnTo>
                  <a:pt x="612189" y="3225144"/>
                </a:lnTo>
                <a:lnTo>
                  <a:pt x="529955" y="3837282"/>
                </a:lnTo>
                <a:lnTo>
                  <a:pt x="392898" y="4175328"/>
                </a:lnTo>
                <a:lnTo>
                  <a:pt x="374623" y="4476829"/>
                </a:lnTo>
                <a:lnTo>
                  <a:pt x="383760" y="4595602"/>
                </a:lnTo>
                <a:lnTo>
                  <a:pt x="274115" y="4686966"/>
                </a:lnTo>
                <a:lnTo>
                  <a:pt x="310663" y="4604739"/>
                </a:lnTo>
                <a:lnTo>
                  <a:pt x="246703" y="4458556"/>
                </a:lnTo>
                <a:lnTo>
                  <a:pt x="63960" y="4458556"/>
                </a:lnTo>
                <a:lnTo>
                  <a:pt x="36549" y="4750921"/>
                </a:lnTo>
                <a:lnTo>
                  <a:pt x="0" y="5079831"/>
                </a:lnTo>
                <a:lnTo>
                  <a:pt x="118783" y="5025012"/>
                </a:lnTo>
                <a:close/>
              </a:path>
            </a:pathLst>
          </a:custGeom>
          <a:solidFill>
            <a:srgbClr val="FFFFFF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diagram of a graph&#10;&#10;Description automatically generated">
            <a:extLst>
              <a:ext uri="{FF2B5EF4-FFF2-40B4-BE49-F238E27FC236}">
                <a16:creationId xmlns:a16="http://schemas.microsoft.com/office/drawing/2014/main" id="{D2FDC7AF-A684-E9B6-9570-E48CF727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480" y="889084"/>
            <a:ext cx="8579959" cy="50798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1B8B7B-095B-B65A-C5CF-15C612D9DBF5}"/>
              </a:ext>
            </a:extLst>
          </p:cNvPr>
          <p:cNvSpPr/>
          <p:nvPr/>
        </p:nvSpPr>
        <p:spPr>
          <a:xfrm rot="20467474">
            <a:off x="3736722" y="1771849"/>
            <a:ext cx="7224556" cy="26455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29649-A3C0-4FEF-4BE5-107B0FE4EC2E}"/>
              </a:ext>
            </a:extLst>
          </p:cNvPr>
          <p:cNvSpPr/>
          <p:nvPr/>
        </p:nvSpPr>
        <p:spPr>
          <a:xfrm rot="20467474">
            <a:off x="3888888" y="-1077381"/>
            <a:ext cx="7224556" cy="26455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D738A8-061B-35A3-076D-D59C7B9E758D}"/>
              </a:ext>
            </a:extLst>
          </p:cNvPr>
          <p:cNvGrpSpPr/>
          <p:nvPr/>
        </p:nvGrpSpPr>
        <p:grpSpPr>
          <a:xfrm>
            <a:off x="9065910" y="3427682"/>
            <a:ext cx="2898164" cy="999530"/>
            <a:chOff x="5791200" y="3724870"/>
            <a:chExt cx="2898164" cy="9995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6CB7078-5529-67AE-4C0E-47359CD1D563}"/>
                </a:ext>
              </a:extLst>
            </p:cNvPr>
            <p:cNvCxnSpPr/>
            <p:nvPr/>
          </p:nvCxnSpPr>
          <p:spPr>
            <a:xfrm flipH="1">
              <a:off x="5791200" y="4343400"/>
              <a:ext cx="914400" cy="381000"/>
            </a:xfrm>
            <a:prstGeom prst="straightConnector1">
              <a:avLst/>
            </a:prstGeom>
            <a:ln w="76200" cmpd="sng">
              <a:solidFill>
                <a:srgbClr val="1F4A7C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73DB91-93AE-6C72-BC91-3D633389B002}"/>
                </a:ext>
              </a:extLst>
            </p:cNvPr>
            <p:cNvSpPr txBox="1"/>
            <p:nvPr/>
          </p:nvSpPr>
          <p:spPr>
            <a:xfrm>
              <a:off x="6428809" y="3724870"/>
              <a:ext cx="2260555" cy="92333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F4A7C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F4A7C"/>
                  </a:solidFill>
                </a:rPr>
                <a:t>Spend a lot on </a:t>
              </a:r>
            </a:p>
            <a:p>
              <a:pPr algn="ctr"/>
              <a:r>
                <a:rPr lang="en-US" i="1" dirty="0">
                  <a:solidFill>
                    <a:srgbClr val="1F4A7C"/>
                  </a:solidFill>
                </a:rPr>
                <a:t>either</a:t>
              </a:r>
              <a:r>
                <a:rPr lang="en-US" dirty="0">
                  <a:solidFill>
                    <a:srgbClr val="1F4A7C"/>
                  </a:solidFill>
                </a:rPr>
                <a:t> TV </a:t>
              </a:r>
              <a:r>
                <a:rPr lang="en-US" i="1" dirty="0">
                  <a:solidFill>
                    <a:srgbClr val="1F4A7C"/>
                  </a:solidFill>
                </a:rPr>
                <a:t>OR</a:t>
              </a:r>
              <a:r>
                <a:rPr lang="en-US" dirty="0">
                  <a:solidFill>
                    <a:srgbClr val="1F4A7C"/>
                  </a:solidFill>
                </a:rPr>
                <a:t> Radio = </a:t>
              </a:r>
            </a:p>
            <a:p>
              <a:pPr algn="ctr"/>
              <a:r>
                <a:rPr lang="en-US" dirty="0">
                  <a:solidFill>
                    <a:srgbClr val="1F4A7C"/>
                  </a:solidFill>
                </a:rPr>
                <a:t>model </a:t>
              </a:r>
              <a:r>
                <a:rPr lang="en-US" b="1" dirty="0">
                  <a:solidFill>
                    <a:srgbClr val="1F4A7C"/>
                  </a:solidFill>
                </a:rPr>
                <a:t>overestimates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63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RSE (</a:t>
                </a:r>
                <a:r>
                  <a:rPr lang="en-US" sz="2400" dirty="0"/>
                  <a:t>Residual Standard Error)</a:t>
                </a:r>
              </a:p>
              <a:p>
                <a:pPr lvl="1"/>
                <a:r>
                  <a:rPr lang="en-US" sz="2400" dirty="0"/>
                  <a:t>Estimate of the standard deviation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, or the average amount responses (in the data) will deviate from the regression line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𝑅𝑆𝑆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ra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Will a worse fit lead to a bigger or smaller RSE?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000" dirty="0"/>
                  <a:t> </a:t>
                </a:r>
                <a:r>
                  <a:rPr lang="en-US" sz="2800" dirty="0"/>
                  <a:t>statistic</a:t>
                </a:r>
              </a:p>
              <a:p>
                <a:pPr lvl="1"/>
                <a:r>
                  <a:rPr lang="en-US" sz="2400" dirty="0"/>
                  <a:t>Estimate of the proportion of variance explained by the model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𝑇𝑆𝑆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𝑅𝑆𝑆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𝑅𝑆𝑆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=1 −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𝑅𝑆𝑆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𝑇𝑆𝑆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What value of R</a:t>
                </a:r>
                <a:r>
                  <a:rPr lang="en-US" sz="2400" baseline="30000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2</a:t>
                </a:r>
                <a:r>
                  <a:rPr lang="en-US" sz="2400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 indicates the worst possible fit? What value indicates the best possible? </a:t>
                </a:r>
              </a:p>
              <a:p>
                <a:pPr lvl="1"/>
                <a:endParaRPr lang="en-US" sz="2400" dirty="0"/>
              </a:p>
              <a:p>
                <a:pPr lvl="1"/>
                <a:endParaRPr lang="en-US" sz="8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386" t="-2723" r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019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107B481-8FA7-1CB0-B674-1DD6A0D5435B}"/>
              </a:ext>
            </a:extLst>
          </p:cNvPr>
          <p:cNvSpPr/>
          <p:nvPr/>
        </p:nvSpPr>
        <p:spPr>
          <a:xfrm>
            <a:off x="3689474" y="645189"/>
            <a:ext cx="7471217" cy="5079831"/>
          </a:xfrm>
          <a:custGeom>
            <a:avLst/>
            <a:gdLst>
              <a:gd name="connsiteX0" fmla="*/ 118783 w 7474187"/>
              <a:gd name="connsiteY0" fmla="*/ 5025012 h 5079831"/>
              <a:gd name="connsiteX1" fmla="*/ 4760454 w 7474187"/>
              <a:gd name="connsiteY1" fmla="*/ 3453554 h 5079831"/>
              <a:gd name="connsiteX2" fmla="*/ 7474187 w 7474187"/>
              <a:gd name="connsiteY2" fmla="*/ 164455 h 5079831"/>
              <a:gd name="connsiteX3" fmla="*/ 6907683 w 7474187"/>
              <a:gd name="connsiteY3" fmla="*/ 0 h 5079831"/>
              <a:gd name="connsiteX4" fmla="*/ 895441 w 7474187"/>
              <a:gd name="connsiteY4" fmla="*/ 2658688 h 5079831"/>
              <a:gd name="connsiteX5" fmla="*/ 612189 w 7474187"/>
              <a:gd name="connsiteY5" fmla="*/ 3225144 h 5079831"/>
              <a:gd name="connsiteX6" fmla="*/ 529955 w 7474187"/>
              <a:gd name="connsiteY6" fmla="*/ 3837282 h 5079831"/>
              <a:gd name="connsiteX7" fmla="*/ 392898 w 7474187"/>
              <a:gd name="connsiteY7" fmla="*/ 4175328 h 5079831"/>
              <a:gd name="connsiteX8" fmla="*/ 374623 w 7474187"/>
              <a:gd name="connsiteY8" fmla="*/ 4476829 h 5079831"/>
              <a:gd name="connsiteX9" fmla="*/ 383760 w 7474187"/>
              <a:gd name="connsiteY9" fmla="*/ 4595602 h 5079831"/>
              <a:gd name="connsiteX10" fmla="*/ 274115 w 7474187"/>
              <a:gd name="connsiteY10" fmla="*/ 4686966 h 5079831"/>
              <a:gd name="connsiteX11" fmla="*/ 310663 w 7474187"/>
              <a:gd name="connsiteY11" fmla="*/ 4604739 h 5079831"/>
              <a:gd name="connsiteX12" fmla="*/ 246703 w 7474187"/>
              <a:gd name="connsiteY12" fmla="*/ 4458556 h 5079831"/>
              <a:gd name="connsiteX13" fmla="*/ 63960 w 7474187"/>
              <a:gd name="connsiteY13" fmla="*/ 4458556 h 5079831"/>
              <a:gd name="connsiteX14" fmla="*/ 36549 w 7474187"/>
              <a:gd name="connsiteY14" fmla="*/ 4750921 h 5079831"/>
              <a:gd name="connsiteX15" fmla="*/ 0 w 7474187"/>
              <a:gd name="connsiteY15" fmla="*/ 5079831 h 5079831"/>
              <a:gd name="connsiteX16" fmla="*/ 118783 w 7474187"/>
              <a:gd name="connsiteY16" fmla="*/ 5025012 h 507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74187" h="5079831">
                <a:moveTo>
                  <a:pt x="118783" y="5025012"/>
                </a:moveTo>
                <a:lnTo>
                  <a:pt x="4760454" y="3453554"/>
                </a:lnTo>
                <a:lnTo>
                  <a:pt x="7474187" y="164455"/>
                </a:lnTo>
                <a:lnTo>
                  <a:pt x="6907683" y="0"/>
                </a:lnTo>
                <a:lnTo>
                  <a:pt x="895441" y="2658688"/>
                </a:lnTo>
                <a:lnTo>
                  <a:pt x="612189" y="3225144"/>
                </a:lnTo>
                <a:lnTo>
                  <a:pt x="529955" y="3837282"/>
                </a:lnTo>
                <a:lnTo>
                  <a:pt x="392898" y="4175328"/>
                </a:lnTo>
                <a:lnTo>
                  <a:pt x="374623" y="4476829"/>
                </a:lnTo>
                <a:lnTo>
                  <a:pt x="383760" y="4595602"/>
                </a:lnTo>
                <a:lnTo>
                  <a:pt x="274115" y="4686966"/>
                </a:lnTo>
                <a:lnTo>
                  <a:pt x="310663" y="4604739"/>
                </a:lnTo>
                <a:lnTo>
                  <a:pt x="246703" y="4458556"/>
                </a:lnTo>
                <a:lnTo>
                  <a:pt x="63960" y="4458556"/>
                </a:lnTo>
                <a:lnTo>
                  <a:pt x="36549" y="4750921"/>
                </a:lnTo>
                <a:lnTo>
                  <a:pt x="0" y="5079831"/>
                </a:lnTo>
                <a:lnTo>
                  <a:pt x="118783" y="5025012"/>
                </a:lnTo>
                <a:close/>
              </a:path>
            </a:pathLst>
          </a:custGeom>
          <a:solidFill>
            <a:srgbClr val="FFFFFF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diagram of a graph&#10;&#10;Description automatically generated">
            <a:extLst>
              <a:ext uri="{FF2B5EF4-FFF2-40B4-BE49-F238E27FC236}">
                <a16:creationId xmlns:a16="http://schemas.microsoft.com/office/drawing/2014/main" id="{D2FDC7AF-A684-E9B6-9570-E48CF727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480" y="889084"/>
            <a:ext cx="8579959" cy="50798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1B8B7B-095B-B65A-C5CF-15C612D9DBF5}"/>
              </a:ext>
            </a:extLst>
          </p:cNvPr>
          <p:cNvSpPr/>
          <p:nvPr/>
        </p:nvSpPr>
        <p:spPr>
          <a:xfrm rot="20467474">
            <a:off x="5008574" y="4162935"/>
            <a:ext cx="7224556" cy="26455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29649-A3C0-4FEF-4BE5-107B0FE4EC2E}"/>
              </a:ext>
            </a:extLst>
          </p:cNvPr>
          <p:cNvSpPr/>
          <p:nvPr/>
        </p:nvSpPr>
        <p:spPr>
          <a:xfrm rot="18672747">
            <a:off x="8794164" y="2305915"/>
            <a:ext cx="3327048" cy="14748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CEF5AB-D59C-E606-05A0-367B3946D4D3}"/>
              </a:ext>
            </a:extLst>
          </p:cNvPr>
          <p:cNvGrpSpPr/>
          <p:nvPr/>
        </p:nvGrpSpPr>
        <p:grpSpPr>
          <a:xfrm>
            <a:off x="4944414" y="1729635"/>
            <a:ext cx="2815835" cy="1600200"/>
            <a:chOff x="1721359" y="1905000"/>
            <a:chExt cx="2815835" cy="16002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B73A4F-9838-6D9A-77F1-FE8D6B2DB354}"/>
                </a:ext>
              </a:extLst>
            </p:cNvPr>
            <p:cNvCxnSpPr/>
            <p:nvPr/>
          </p:nvCxnSpPr>
          <p:spPr>
            <a:xfrm>
              <a:off x="3505200" y="2819400"/>
              <a:ext cx="609600" cy="685800"/>
            </a:xfrm>
            <a:prstGeom prst="straightConnector1">
              <a:avLst/>
            </a:prstGeom>
            <a:ln w="76200" cmpd="sng">
              <a:solidFill>
                <a:srgbClr val="1F4A7C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7FE026-F4A0-A393-2EB1-B26E4ABF5A4E}"/>
                </a:ext>
              </a:extLst>
            </p:cNvPr>
            <p:cNvSpPr txBox="1"/>
            <p:nvPr/>
          </p:nvSpPr>
          <p:spPr>
            <a:xfrm>
              <a:off x="1721359" y="1905000"/>
              <a:ext cx="2815835" cy="92333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F4A7C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F4A7C"/>
                  </a:solidFill>
                </a:rPr>
                <a:t>Balanced spending</a:t>
              </a:r>
            </a:p>
            <a:p>
              <a:pPr algn="ctr"/>
              <a:r>
                <a:rPr lang="en-US" dirty="0">
                  <a:solidFill>
                    <a:srgbClr val="1F4A7C"/>
                  </a:solidFill>
                </a:rPr>
                <a:t>Between TV and Radio = </a:t>
              </a:r>
            </a:p>
            <a:p>
              <a:pPr algn="ctr"/>
              <a:r>
                <a:rPr lang="en-US" dirty="0">
                  <a:solidFill>
                    <a:srgbClr val="1F4A7C"/>
                  </a:solidFill>
                </a:rPr>
                <a:t>model </a:t>
              </a:r>
              <a:r>
                <a:rPr lang="en-US" b="1" dirty="0">
                  <a:solidFill>
                    <a:srgbClr val="1F4A7C"/>
                  </a:solidFill>
                </a:rPr>
                <a:t>underestimates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90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Our model does not account for the fact that spending money on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radio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 actually increases the effectiveness of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TV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But it can if we add an </a:t>
                </a:r>
                <a:r>
                  <a:rPr lang="en-US" sz="2400" i="1" dirty="0">
                    <a:solidFill>
                      <a:schemeClr val="tx2"/>
                    </a:solidFill>
                  </a:rPr>
                  <a:t>interaction term </a:t>
                </a: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680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Our model does not account for the fact that spending money on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radio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 actually increases the effectiveness of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TV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But it can if we add an </a:t>
                </a:r>
                <a:r>
                  <a:rPr lang="en-US" sz="2400" i="1" dirty="0">
                    <a:solidFill>
                      <a:schemeClr val="tx2"/>
                    </a:solidFill>
                  </a:rPr>
                  <a:t>interaction term </a:t>
                </a: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35ABA3-5AFA-B004-5689-17F5FC55E890}"/>
              </a:ext>
            </a:extLst>
          </p:cNvPr>
          <p:cNvSpPr/>
          <p:nvPr/>
        </p:nvSpPr>
        <p:spPr>
          <a:xfrm>
            <a:off x="4516192" y="4371585"/>
            <a:ext cx="6080827" cy="11398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does this fix the problem? </a:t>
            </a:r>
          </a:p>
          <a:p>
            <a:pPr algn="ctr"/>
            <a:r>
              <a:rPr lang="en-US" sz="2400" dirty="0"/>
              <a:t>Hint: What is the new slope for radio?</a:t>
            </a:r>
          </a:p>
        </p:txBody>
      </p:sp>
    </p:spTree>
    <p:extLst>
      <p:ext uri="{BB962C8B-B14F-4D97-AF65-F5344CB8AC3E}">
        <p14:creationId xmlns:p14="http://schemas.microsoft.com/office/powerpoint/2010/main" val="334786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Our model does not account for the fact that spending money on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radio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 actually increases the effectiveness of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TV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But it can if we add an </a:t>
                </a:r>
                <a:r>
                  <a:rPr lang="en-US" sz="2400" i="1" dirty="0">
                    <a:solidFill>
                      <a:schemeClr val="tx2"/>
                    </a:solidFill>
                  </a:rPr>
                  <a:t>interaction term </a:t>
                </a: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851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If we fit this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Shot 2016-02-03 at 1.18.41 AM.png">
            <a:extLst>
              <a:ext uri="{FF2B5EF4-FFF2-40B4-BE49-F238E27FC236}">
                <a16:creationId xmlns:a16="http://schemas.microsoft.com/office/drawing/2014/main" id="{336060A4-4341-20B0-5A62-D049E9B1D1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29" y="2286000"/>
            <a:ext cx="8077200" cy="20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0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If we fit this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Shot 2016-02-03 at 1.18.41 AM.png">
            <a:extLst>
              <a:ext uri="{FF2B5EF4-FFF2-40B4-BE49-F238E27FC236}">
                <a16:creationId xmlns:a16="http://schemas.microsoft.com/office/drawing/2014/main" id="{336060A4-4341-20B0-5A62-D049E9B1D1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29" y="2286000"/>
            <a:ext cx="8077200" cy="2004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4FEDA06-6DD2-5257-DF83-C254D838F5D0}"/>
                  </a:ext>
                </a:extLst>
              </p:cNvPr>
              <p:cNvSpPr/>
              <p:nvPr/>
            </p:nvSpPr>
            <p:spPr>
              <a:xfrm>
                <a:off x="4384668" y="4585152"/>
                <a:ext cx="6080827" cy="1139868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What does the small p-value for TV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radio indicate?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4FEDA06-6DD2-5257-DF83-C254D838F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668" y="4585152"/>
                <a:ext cx="6080827" cy="113986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973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If we fit this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R</a:t>
                </a:r>
                <a:r>
                  <a:rPr lang="en-US" sz="2400" baseline="300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without interaction term is 89.7%; this model: 96.8% </a:t>
                </a: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Shot 2016-02-03 at 1.18.41 AM.png">
            <a:extLst>
              <a:ext uri="{FF2B5EF4-FFF2-40B4-BE49-F238E27FC236}">
                <a16:creationId xmlns:a16="http://schemas.microsoft.com/office/drawing/2014/main" id="{336060A4-4341-20B0-5A62-D049E9B1D1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29" y="2286000"/>
            <a:ext cx="8077200" cy="20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2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If we fit this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R</a:t>
                </a:r>
                <a:r>
                  <a:rPr lang="en-US" sz="2400" baseline="300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without interaction term is 89.7%; this model: 96.8%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96.8−89.7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100−89.7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=69%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of the variability that our previous model missed is explained by the interaction term. </a:t>
                </a:r>
              </a:p>
              <a:p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 b="-1895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Shot 2016-02-03 at 1.18.41 AM.png">
            <a:extLst>
              <a:ext uri="{FF2B5EF4-FFF2-40B4-BE49-F238E27FC236}">
                <a16:creationId xmlns:a16="http://schemas.microsoft.com/office/drawing/2014/main" id="{336060A4-4341-20B0-5A62-D049E9B1D1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29" y="2286000"/>
            <a:ext cx="8077200" cy="20049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34F0C89-BF0F-2F00-673E-5E2879C28A8E}"/>
              </a:ext>
            </a:extLst>
          </p:cNvPr>
          <p:cNvGrpSpPr/>
          <p:nvPr/>
        </p:nvGrpSpPr>
        <p:grpSpPr>
          <a:xfrm>
            <a:off x="3848564" y="4727540"/>
            <a:ext cx="2247436" cy="584775"/>
            <a:chOff x="-2102173" y="4049446"/>
            <a:chExt cx="2247436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24BF5-BAB3-65CB-D8E3-7381C54BD6AF}"/>
                </a:ext>
              </a:extLst>
            </p:cNvPr>
            <p:cNvSpPr txBox="1"/>
            <p:nvPr/>
          </p:nvSpPr>
          <p:spPr>
            <a:xfrm>
              <a:off x="-2102173" y="4049446"/>
              <a:ext cx="18928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diff. var. explained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by each model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23098D7-80C3-7935-771A-CC95E293CF78}"/>
                </a:ext>
              </a:extLst>
            </p:cNvPr>
            <p:cNvCxnSpPr/>
            <p:nvPr/>
          </p:nvCxnSpPr>
          <p:spPr>
            <a:xfrm>
              <a:off x="-397221" y="4440030"/>
              <a:ext cx="542484" cy="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1BF2A7-9248-592D-7287-75E45F012566}"/>
              </a:ext>
            </a:extLst>
          </p:cNvPr>
          <p:cNvGrpSpPr/>
          <p:nvPr/>
        </p:nvGrpSpPr>
        <p:grpSpPr>
          <a:xfrm>
            <a:off x="4127623" y="5285765"/>
            <a:ext cx="1958156" cy="584775"/>
            <a:chOff x="-1812893" y="4201846"/>
            <a:chExt cx="1958156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1D3EA2-22E9-8F10-754A-F2D770C647C5}"/>
                </a:ext>
              </a:extLst>
            </p:cNvPr>
            <p:cNvSpPr txBox="1"/>
            <p:nvPr/>
          </p:nvSpPr>
          <p:spPr>
            <a:xfrm>
              <a:off x="-1812893" y="4201846"/>
              <a:ext cx="14061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var. missed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by first 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1F81EA9-17B1-DB08-6FAC-B40F6E5B04F9}"/>
                </a:ext>
              </a:extLst>
            </p:cNvPr>
            <p:cNvCxnSpPr/>
            <p:nvPr/>
          </p:nvCxnSpPr>
          <p:spPr>
            <a:xfrm>
              <a:off x="-397221" y="4440030"/>
              <a:ext cx="542484" cy="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8692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If we fit this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In this example, p-values for all predictors are significant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This doesn’t always happen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i="1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Hierarchical principle</a:t>
                </a: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: if we include and interaction term, we should include the main effects too (regardless of significance)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 b="-202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Shot 2016-02-03 at 1.18.41 AM.png">
            <a:extLst>
              <a:ext uri="{FF2B5EF4-FFF2-40B4-BE49-F238E27FC236}">
                <a16:creationId xmlns:a16="http://schemas.microsoft.com/office/drawing/2014/main" id="{336060A4-4341-20B0-5A62-D049E9B1D1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29" y="2286000"/>
            <a:ext cx="8077200" cy="2004979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B5099C8-DBB7-DAAD-01DE-8AD7696BC83A}"/>
              </a:ext>
            </a:extLst>
          </p:cNvPr>
          <p:cNvSpPr/>
          <p:nvPr/>
        </p:nvSpPr>
        <p:spPr>
          <a:xfrm>
            <a:off x="10108504" y="3043825"/>
            <a:ext cx="1415441" cy="1247154"/>
          </a:xfrm>
          <a:prstGeom prst="frame">
            <a:avLst>
              <a:gd name="adj1" fmla="val 446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98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b="1" i="1" dirty="0"/>
              <a:t>linearity assumption </a:t>
            </a:r>
            <a:r>
              <a:rPr lang="en-US" sz="2400" dirty="0"/>
              <a:t>states that the change in the response, </a:t>
            </a:r>
            <a:r>
              <a:rPr lang="en-US" sz="2400" i="1" dirty="0"/>
              <a:t>Y</a:t>
            </a:r>
            <a:r>
              <a:rPr lang="en-US" sz="2400" dirty="0"/>
              <a:t>, associated with a one-unit change in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 is constant, regardless of the value of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372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26A1-BB19-AF43-2612-CB750324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Predictors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029FD-4045-7F43-E93F-39211C135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02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b="1" i="1" dirty="0"/>
              <a:t>linearity assumption </a:t>
            </a:r>
            <a:r>
              <a:rPr lang="en-US" sz="2400" dirty="0"/>
              <a:t>states that the change in the response, </a:t>
            </a:r>
            <a:r>
              <a:rPr lang="en-US" sz="2400" i="1" dirty="0"/>
              <a:t>Y</a:t>
            </a:r>
            <a:r>
              <a:rPr lang="en-US" sz="2400" dirty="0"/>
              <a:t>, associated with a one-unit change in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 is constant, regardless of the value of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If the true relationship is far from linear:</a:t>
            </a:r>
          </a:p>
          <a:p>
            <a:pPr lvl="1"/>
            <a:r>
              <a:rPr lang="en-US" sz="2200" dirty="0"/>
              <a:t>The conclusions we draw from a linear model are probably flawed</a:t>
            </a:r>
          </a:p>
          <a:p>
            <a:pPr lvl="1"/>
            <a:r>
              <a:rPr lang="en-US" sz="2200" dirty="0"/>
              <a:t>The prediction accuracy of the model is likely pretty low </a:t>
            </a:r>
          </a:p>
        </p:txBody>
      </p:sp>
    </p:spTree>
    <p:extLst>
      <p:ext uri="{BB962C8B-B14F-4D97-AF65-F5344CB8AC3E}">
        <p14:creationId xmlns:p14="http://schemas.microsoft.com/office/powerpoint/2010/main" val="3712760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Example: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0464C-5FAE-686F-BAFE-DB959D21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/>
          <a:stretch/>
        </p:blipFill>
        <p:spPr>
          <a:xfrm>
            <a:off x="3908121" y="1340200"/>
            <a:ext cx="7162800" cy="47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62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Example: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0464C-5FAE-686F-BAFE-DB959D21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/>
          <a:stretch/>
        </p:blipFill>
        <p:spPr>
          <a:xfrm>
            <a:off x="3908121" y="1340200"/>
            <a:ext cx="7162800" cy="474572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19F57A-A2ED-6DE2-7630-A20DC0F730AF}"/>
              </a:ext>
            </a:extLst>
          </p:cNvPr>
          <p:cNvCxnSpPr>
            <a:cxnSpLocks/>
          </p:cNvCxnSpPr>
          <p:nvPr/>
        </p:nvCxnSpPr>
        <p:spPr>
          <a:xfrm>
            <a:off x="4822521" y="2317315"/>
            <a:ext cx="5185775" cy="23173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184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Example: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0464C-5FAE-686F-BAFE-DB959D21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/>
          <a:stretch/>
        </p:blipFill>
        <p:spPr>
          <a:xfrm>
            <a:off x="3908121" y="1340200"/>
            <a:ext cx="7162800" cy="4745723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3D54ABF-BC11-B7D7-15C8-EA03DBF2920C}"/>
              </a:ext>
            </a:extLst>
          </p:cNvPr>
          <p:cNvSpPr/>
          <p:nvPr/>
        </p:nvSpPr>
        <p:spPr>
          <a:xfrm>
            <a:off x="4898721" y="2017734"/>
            <a:ext cx="5686581" cy="2667000"/>
          </a:xfrm>
          <a:custGeom>
            <a:avLst/>
            <a:gdLst>
              <a:gd name="connsiteX0" fmla="*/ 0 w 5061588"/>
              <a:gd name="connsiteY0" fmla="*/ 0 h 2326946"/>
              <a:gd name="connsiteX1" fmla="*/ 426434 w 5061588"/>
              <a:gd name="connsiteY1" fmla="*/ 528430 h 2326946"/>
              <a:gd name="connsiteX2" fmla="*/ 1001194 w 5061588"/>
              <a:gd name="connsiteY2" fmla="*/ 1121755 h 2326946"/>
              <a:gd name="connsiteX3" fmla="*/ 1622304 w 5061588"/>
              <a:gd name="connsiteY3" fmla="*/ 1576019 h 2326946"/>
              <a:gd name="connsiteX4" fmla="*/ 2317577 w 5061588"/>
              <a:gd name="connsiteY4" fmla="*/ 1919035 h 2326946"/>
              <a:gd name="connsiteX5" fmla="*/ 3504177 w 5061588"/>
              <a:gd name="connsiteY5" fmla="*/ 2215697 h 2326946"/>
              <a:gd name="connsiteX6" fmla="*/ 4449748 w 5061588"/>
              <a:gd name="connsiteY6" fmla="*/ 2280592 h 2326946"/>
              <a:gd name="connsiteX7" fmla="*/ 5061588 w 5061588"/>
              <a:gd name="connsiteY7" fmla="*/ 2326946 h 2326946"/>
              <a:gd name="connsiteX0" fmla="*/ 0 w 5070858"/>
              <a:gd name="connsiteY0" fmla="*/ 0 h 2281571"/>
              <a:gd name="connsiteX1" fmla="*/ 426434 w 5070858"/>
              <a:gd name="connsiteY1" fmla="*/ 528430 h 2281571"/>
              <a:gd name="connsiteX2" fmla="*/ 1001194 w 5070858"/>
              <a:gd name="connsiteY2" fmla="*/ 1121755 h 2281571"/>
              <a:gd name="connsiteX3" fmla="*/ 1622304 w 5070858"/>
              <a:gd name="connsiteY3" fmla="*/ 1576019 h 2281571"/>
              <a:gd name="connsiteX4" fmla="*/ 2317577 w 5070858"/>
              <a:gd name="connsiteY4" fmla="*/ 1919035 h 2281571"/>
              <a:gd name="connsiteX5" fmla="*/ 3504177 w 5070858"/>
              <a:gd name="connsiteY5" fmla="*/ 2215697 h 2281571"/>
              <a:gd name="connsiteX6" fmla="*/ 4449748 w 5070858"/>
              <a:gd name="connsiteY6" fmla="*/ 2280592 h 2281571"/>
              <a:gd name="connsiteX7" fmla="*/ 5070858 w 5070858"/>
              <a:gd name="connsiteY7" fmla="*/ 2252781 h 228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0858" h="2281571">
                <a:moveTo>
                  <a:pt x="0" y="0"/>
                </a:moveTo>
                <a:cubicBezTo>
                  <a:pt x="129784" y="170735"/>
                  <a:pt x="259568" y="341471"/>
                  <a:pt x="426434" y="528430"/>
                </a:cubicBezTo>
                <a:cubicBezTo>
                  <a:pt x="593300" y="715389"/>
                  <a:pt x="801882" y="947157"/>
                  <a:pt x="1001194" y="1121755"/>
                </a:cubicBezTo>
                <a:cubicBezTo>
                  <a:pt x="1200506" y="1296353"/>
                  <a:pt x="1402907" y="1443139"/>
                  <a:pt x="1622304" y="1576019"/>
                </a:cubicBezTo>
                <a:cubicBezTo>
                  <a:pt x="1841701" y="1708899"/>
                  <a:pt x="2003932" y="1812422"/>
                  <a:pt x="2317577" y="1919035"/>
                </a:cubicBezTo>
                <a:cubicBezTo>
                  <a:pt x="2631223" y="2025648"/>
                  <a:pt x="3148815" y="2155438"/>
                  <a:pt x="3504177" y="2215697"/>
                </a:cubicBezTo>
                <a:cubicBezTo>
                  <a:pt x="3859539" y="2275956"/>
                  <a:pt x="4188635" y="2274411"/>
                  <a:pt x="4449748" y="2280592"/>
                </a:cubicBezTo>
                <a:cubicBezTo>
                  <a:pt x="4710861" y="2286773"/>
                  <a:pt x="4863821" y="2262051"/>
                  <a:pt x="5070858" y="2252781"/>
                </a:cubicBezTo>
              </a:path>
            </a:pathLst>
          </a:custGeom>
          <a:ln w="50800" cap="rnd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200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Simple approach</a:t>
                </a:r>
                <a:r>
                  <a:rPr lang="en-US" sz="2400" dirty="0"/>
                  <a:t>: use polynomial transformations</a:t>
                </a:r>
              </a:p>
              <a:p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mpg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n-US" sz="24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i="0" dirty="0" smtClean="0">
                        <a:latin typeface="Courier New" charset="0"/>
                        <a:ea typeface="Courier New" charset="0"/>
                        <a:cs typeface="Courier New" charset="0"/>
                      </a:rPr>
                      <m:t>horsepower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 dirty="0">
                            <a:latin typeface="Courier New" charset="0"/>
                            <a:ea typeface="Courier New" charset="0"/>
                            <a:cs typeface="Courier New" charset="0"/>
                          </a:rPr>
                          <m:t>horsepower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Note</a:t>
                </a:r>
                <a:r>
                  <a:rPr lang="en-US" sz="2400" dirty="0"/>
                  <a:t>: still a linear model! (X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= horesepower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  <a:blipFill>
                <a:blip r:embed="rId3"/>
                <a:stretch>
                  <a:fillRect l="-979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995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Simple approach</a:t>
                </a:r>
                <a:r>
                  <a:rPr lang="en-US" sz="2400" dirty="0"/>
                  <a:t>: use polynomial transformations</a:t>
                </a:r>
              </a:p>
              <a:p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mpg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n-US" sz="24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i="0" dirty="0" smtClean="0">
                        <a:latin typeface="Courier New" charset="0"/>
                        <a:ea typeface="Courier New" charset="0"/>
                        <a:cs typeface="Courier New" charset="0"/>
                      </a:rPr>
                      <m:t>horsepower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 dirty="0">
                            <a:latin typeface="Courier New" charset="0"/>
                            <a:ea typeface="Courier New" charset="0"/>
                            <a:cs typeface="Courier New" charset="0"/>
                          </a:rPr>
                          <m:t>horsepower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Note</a:t>
                </a:r>
                <a:r>
                  <a:rPr lang="en-US" sz="2400" dirty="0"/>
                  <a:t>: still a linear model! (X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= horesepower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  <a:blipFill>
                <a:blip r:embed="rId3"/>
                <a:stretch>
                  <a:fillRect l="-979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023AF00-E888-033F-C751-2680D213D2F5}"/>
              </a:ext>
            </a:extLst>
          </p:cNvPr>
          <p:cNvSpPr/>
          <p:nvPr/>
        </p:nvSpPr>
        <p:spPr>
          <a:xfrm>
            <a:off x="7928975" y="3732756"/>
            <a:ext cx="3194137" cy="1465545"/>
          </a:xfrm>
          <a:prstGeom prst="wedgeRoundRectCallout">
            <a:avLst>
              <a:gd name="adj1" fmla="val 30932"/>
              <a:gd name="adj2" fmla="val -166560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 we know the correct power?! </a:t>
            </a:r>
          </a:p>
        </p:txBody>
      </p:sp>
    </p:spTree>
    <p:extLst>
      <p:ext uri="{BB962C8B-B14F-4D97-AF65-F5344CB8AC3E}">
        <p14:creationId xmlns:p14="http://schemas.microsoft.com/office/powerpoint/2010/main" val="2685280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tell if you need more power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777947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Residual plots can help identify problem areas in the model by highlighting patterns in errors</a:t>
            </a:r>
          </a:p>
        </p:txBody>
      </p:sp>
      <p:pic>
        <p:nvPicPr>
          <p:cNvPr id="3" name="Picture 2" descr="Screen Shot 2016-01-30 at 10.08.51 PM.png">
            <a:extLst>
              <a:ext uri="{FF2B5EF4-FFF2-40B4-BE49-F238E27FC236}">
                <a16:creationId xmlns:a16="http://schemas.microsoft.com/office/drawing/2014/main" id="{DBC9FD14-850D-CD7B-C90B-6DEF88427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92" y="1913355"/>
            <a:ext cx="8174340" cy="40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73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26A1-BB19-AF43-2612-CB750324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029FD-4045-7F43-E93F-39211C135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58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Linear Regression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777947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Potential issues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sz="2200" dirty="0"/>
              <a:t>Correlated error terms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sz="2200" dirty="0"/>
              <a:t>Non-constant variance of error terms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sz="2200" dirty="0"/>
              <a:t>Outliers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sz="2200" dirty="0"/>
              <a:t>High leverage points 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sz="2200" dirty="0"/>
              <a:t>Collinearity</a:t>
            </a:r>
          </a:p>
          <a:p>
            <a:pPr marL="960120" lvl="1" indent="-457200">
              <a:buFont typeface="+mj-lt"/>
              <a:buAutoNum type="arabicPeriod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72661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Error Terms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777947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LR assumes that the error terms are </a:t>
            </a:r>
            <a:r>
              <a:rPr lang="en-US" sz="2800" b="1" dirty="0"/>
              <a:t>uncorrelated</a:t>
            </a:r>
          </a:p>
          <a:p>
            <a:r>
              <a:rPr lang="en-US" sz="2800" dirty="0"/>
              <a:t>If these terms </a:t>
            </a:r>
            <a:r>
              <a:rPr lang="en-US" sz="2800" i="1" dirty="0"/>
              <a:t>are</a:t>
            </a:r>
            <a:r>
              <a:rPr lang="en-US" sz="2800" dirty="0"/>
              <a:t> correlated, the estimated standard error will tend to </a:t>
            </a:r>
            <a:r>
              <a:rPr lang="en-US" sz="2800" b="1" dirty="0"/>
              <a:t>underestimate</a:t>
            </a:r>
            <a:r>
              <a:rPr lang="en-US" sz="2800" dirty="0"/>
              <a:t> the true standard error</a:t>
            </a:r>
            <a:r>
              <a:rPr lang="en-US" sz="2800" i="1" dirty="0"/>
              <a:t>. </a:t>
            </a:r>
            <a:r>
              <a:rPr lang="en-US" sz="2600" dirty="0"/>
              <a:t>As a result, </a:t>
            </a:r>
          </a:p>
          <a:p>
            <a:pPr lvl="1"/>
            <a:r>
              <a:rPr lang="en-US" sz="2400" dirty="0"/>
              <a:t>CI’s will be narrower than they should be and </a:t>
            </a:r>
          </a:p>
          <a:p>
            <a:pPr lvl="1"/>
            <a:r>
              <a:rPr lang="en-US" sz="2600" dirty="0"/>
              <a:t>p-values will be lower than they should be </a:t>
            </a:r>
          </a:p>
          <a:p>
            <a:pPr marL="0" indent="0" algn="ctr">
              <a:buNone/>
            </a:pPr>
            <a:endParaRPr lang="en-US" sz="2800" b="1" dirty="0"/>
          </a:p>
          <a:p>
            <a:pPr marL="50292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064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10165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 far, we have assumed all variables in our linear regression models are </a:t>
            </a:r>
            <a:r>
              <a:rPr lang="en-US" sz="2400" i="1" dirty="0"/>
              <a:t>quantitative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Let’s look at a new dataset.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637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Error Terms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817949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Checking for correlated error terms in time-series data</a:t>
            </a:r>
          </a:p>
          <a:p>
            <a:r>
              <a:rPr lang="en-US" sz="2800" dirty="0"/>
              <a:t>Plot residuals as a function of time </a:t>
            </a:r>
          </a:p>
          <a:p>
            <a:r>
              <a:rPr lang="en-US" sz="2800" dirty="0"/>
              <a:t>If error are uncorrelated, there will be no discernable pattern </a:t>
            </a:r>
          </a:p>
          <a:p>
            <a:r>
              <a:rPr lang="en-US" sz="2800" dirty="0"/>
              <a:t>If errors are correlated, we will see </a:t>
            </a:r>
            <a:r>
              <a:rPr lang="en-US" sz="2800" i="1" dirty="0"/>
              <a:t>tracking</a:t>
            </a:r>
            <a:r>
              <a:rPr lang="en-US" sz="2800" dirty="0"/>
              <a:t> (adjacent residuals with similar values)</a:t>
            </a:r>
            <a:endParaRPr lang="en-US" sz="2600" dirty="0"/>
          </a:p>
          <a:p>
            <a:pPr marL="0" indent="0" algn="ctr">
              <a:buNone/>
            </a:pPr>
            <a:endParaRPr lang="en-US" sz="2800" b="1" dirty="0"/>
          </a:p>
          <a:p>
            <a:pPr marL="502920" lvl="1" indent="0">
              <a:buNone/>
            </a:pPr>
            <a:endParaRPr lang="en-US" sz="2200" dirty="0"/>
          </a:p>
        </p:txBody>
      </p:sp>
      <p:pic>
        <p:nvPicPr>
          <p:cNvPr id="4" name="Picture 3" descr="Screen Shot 2016-01-30 at 10.16.55 PM.png">
            <a:extLst>
              <a:ext uri="{FF2B5EF4-FFF2-40B4-BE49-F238E27FC236}">
                <a16:creationId xmlns:a16="http://schemas.microsoft.com/office/drawing/2014/main" id="{FD95944C-35CE-EA89-DE72-C2217CA68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5990" r="429" b="17898"/>
          <a:stretch/>
        </p:blipFill>
        <p:spPr>
          <a:xfrm>
            <a:off x="3557392" y="4124119"/>
            <a:ext cx="8211133" cy="16009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96021B-D262-18C0-0ADB-528BF5E852EC}"/>
              </a:ext>
            </a:extLst>
          </p:cNvPr>
          <p:cNvGrpSpPr/>
          <p:nvPr/>
        </p:nvGrpSpPr>
        <p:grpSpPr>
          <a:xfrm>
            <a:off x="7900792" y="3971719"/>
            <a:ext cx="1467319" cy="914400"/>
            <a:chOff x="-1855705" y="3657601"/>
            <a:chExt cx="1467319" cy="9144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2D24E3A-DDB0-F7BC-4C9A-D744D25AA8B5}"/>
                </a:ext>
              </a:extLst>
            </p:cNvPr>
            <p:cNvCxnSpPr/>
            <p:nvPr/>
          </p:nvCxnSpPr>
          <p:spPr>
            <a:xfrm flipH="1">
              <a:off x="-1398505" y="3962401"/>
              <a:ext cx="228600" cy="609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1F8BB-FA7A-8A66-4B62-5FFB78C63FF1}"/>
                </a:ext>
              </a:extLst>
            </p:cNvPr>
            <p:cNvSpPr txBox="1"/>
            <p:nvPr/>
          </p:nvSpPr>
          <p:spPr>
            <a:xfrm>
              <a:off x="-1855705" y="3657601"/>
              <a:ext cx="1467319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292934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“tracking”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796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Non-constant variance of error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LR assumes that error terms have constant variance: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SE’s, CI’s, and hypothesis tests rely on this assumption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Often not the case (e.g. error terms might increase with the value of the response)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Non-constant variance in errors is called </a:t>
                </a:r>
                <a:r>
                  <a:rPr lang="en-US" sz="2400" b="1" i="1" dirty="0"/>
                  <a:t>heteroscedasticity</a:t>
                </a:r>
              </a:p>
              <a:p>
                <a:pPr marL="0" indent="0" algn="ctr">
                  <a:buNone/>
                </a:pPr>
                <a:endParaRPr lang="en-US" sz="2800" b="1" dirty="0"/>
              </a:p>
              <a:p>
                <a:pPr marL="502920" lvl="1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  <a:blipFill>
                <a:blip r:embed="rId3"/>
                <a:stretch>
                  <a:fillRect l="-979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264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Identify and Fix </a:t>
            </a:r>
            <a:r>
              <a:rPr lang="en-US" sz="2800" dirty="0" err="1"/>
              <a:t>Heteroscedasticy</a:t>
            </a:r>
            <a:endParaRPr lang="en-US" sz="2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7603298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Identifying: The residuals plot will show a funnel shape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Fixing: </a:t>
            </a:r>
          </a:p>
          <a:p>
            <a:pPr lvl="1"/>
            <a:r>
              <a:rPr lang="en-US" sz="2400" dirty="0"/>
              <a:t>transform the response using a </a:t>
            </a:r>
            <a:r>
              <a:rPr lang="en-US" sz="2400" b="1" dirty="0"/>
              <a:t>concave function </a:t>
            </a:r>
            <a:r>
              <a:rPr lang="en-US" sz="2400" dirty="0"/>
              <a:t>(like </a:t>
            </a:r>
            <a:r>
              <a:rPr lang="en-US" sz="2400" i="1" dirty="0"/>
              <a:t>log</a:t>
            </a:r>
            <a:r>
              <a:rPr lang="en-US" sz="2400" dirty="0"/>
              <a:t> or </a:t>
            </a:r>
            <a:r>
              <a:rPr lang="en-US" sz="2400" i="1" dirty="0"/>
              <a:t>sqrt</a:t>
            </a:r>
            <a:r>
              <a:rPr lang="en-US" sz="2400" dirty="0"/>
              <a:t>)</a:t>
            </a:r>
          </a:p>
          <a:p>
            <a:pPr lvl="1"/>
            <a:r>
              <a:rPr lang="en-US" sz="2400" b="1" dirty="0"/>
              <a:t>weight</a:t>
            </a:r>
            <a:r>
              <a:rPr lang="en-US" sz="2400" dirty="0"/>
              <a:t> the observations proportional to the inverse variance</a:t>
            </a:r>
            <a:endParaRPr lang="en-US" sz="2400" b="1" dirty="0"/>
          </a:p>
          <a:p>
            <a:pPr marL="502920" lvl="1" indent="0">
              <a:buNone/>
            </a:pPr>
            <a:endParaRPr lang="en-US" sz="2200" dirty="0"/>
          </a:p>
        </p:txBody>
      </p:sp>
      <p:pic>
        <p:nvPicPr>
          <p:cNvPr id="3" name="Picture 2" descr="Screen Shot 2016-01-30 at 10.23.01 PM.png">
            <a:extLst>
              <a:ext uri="{FF2B5EF4-FFF2-40B4-BE49-F238E27FC236}">
                <a16:creationId xmlns:a16="http://schemas.microsoft.com/office/drawing/2014/main" id="{0DF8CF0D-F9A3-BD5B-C91D-12C7D18AD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2"/>
          <a:stretch/>
        </p:blipFill>
        <p:spPr>
          <a:xfrm>
            <a:off x="3776440" y="1270348"/>
            <a:ext cx="7561181" cy="33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4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777947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An </a:t>
            </a:r>
            <a:r>
              <a:rPr lang="en-US" sz="2400" b="1" i="1" dirty="0"/>
              <a:t>outlier</a:t>
            </a:r>
            <a:r>
              <a:rPr lang="en-US" sz="2400" dirty="0"/>
              <a:t> is an observation whose true response is REALLY FAR from the one predicted by the model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Sometimes indicate a problem with the model (i.e. a missing predictor), or might just be a data collection error</a:t>
            </a:r>
          </a:p>
          <a:p>
            <a:r>
              <a:rPr lang="en-US" sz="2400" dirty="0"/>
              <a:t>Can mess with RSE and R</a:t>
            </a:r>
            <a:r>
              <a:rPr lang="en-US" sz="2400" baseline="30000" dirty="0"/>
              <a:t>2</a:t>
            </a:r>
            <a:r>
              <a:rPr lang="en-US" sz="2400" dirty="0"/>
              <a:t>, which can lead us to misinterpret the model’s fit</a:t>
            </a:r>
            <a:endParaRPr lang="en-US" sz="2400" baseline="30000" dirty="0"/>
          </a:p>
          <a:p>
            <a:pPr marL="0" indent="0">
              <a:buNone/>
            </a:pPr>
            <a:endParaRPr lang="en-US" sz="2800" b="1" dirty="0"/>
          </a:p>
          <a:p>
            <a:pPr marL="50292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42101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and Fix Outliers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811686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Identify: Residual plots can help identify outliers, but sometimes it’s hard to pick a cutoff point (how far is “too far”?)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Fix: </a:t>
            </a:r>
          </a:p>
          <a:p>
            <a:r>
              <a:rPr lang="en-US" sz="2400" dirty="0"/>
              <a:t>Divide each residual by dividing by its estimated standard error (</a:t>
            </a:r>
            <a:r>
              <a:rPr lang="en-US" sz="2400" i="1" dirty="0"/>
              <a:t>studentized residuals</a:t>
            </a:r>
            <a:r>
              <a:rPr lang="en-US" sz="2400" dirty="0"/>
              <a:t>), and flag anything larger than 3 in absolute value</a:t>
            </a:r>
          </a:p>
          <a:p>
            <a:pPr marL="0" indent="0">
              <a:buNone/>
            </a:pPr>
            <a:endParaRPr lang="en-US" sz="2800" b="1" dirty="0"/>
          </a:p>
          <a:p>
            <a:pPr marL="502920" lvl="1" indent="0">
              <a:buNone/>
            </a:pPr>
            <a:endParaRPr lang="en-US" sz="2200" dirty="0"/>
          </a:p>
        </p:txBody>
      </p:sp>
      <p:pic>
        <p:nvPicPr>
          <p:cNvPr id="3" name="Picture 2" descr="Screen Shot 2016-01-30 at 10.34.53 PM.png">
            <a:extLst>
              <a:ext uri="{FF2B5EF4-FFF2-40B4-BE49-F238E27FC236}">
                <a16:creationId xmlns:a16="http://schemas.microsoft.com/office/drawing/2014/main" id="{B415E88D-AE18-B9FF-43CB-625C2DC402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58"/>
          <a:stretch/>
        </p:blipFill>
        <p:spPr>
          <a:xfrm>
            <a:off x="3320441" y="1771389"/>
            <a:ext cx="2956793" cy="2670629"/>
          </a:xfrm>
          <a:prstGeom prst="rect">
            <a:avLst/>
          </a:prstGeom>
        </p:spPr>
      </p:pic>
      <p:pic>
        <p:nvPicPr>
          <p:cNvPr id="4" name="Picture 3" descr="Screen Shot 2016-01-30 at 10.34.53 PM.png">
            <a:extLst>
              <a:ext uri="{FF2B5EF4-FFF2-40B4-BE49-F238E27FC236}">
                <a16:creationId xmlns:a16="http://schemas.microsoft.com/office/drawing/2014/main" id="{905BFE49-B90F-3D31-BDBE-52E5318E7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8"/>
          <a:stretch/>
        </p:blipFill>
        <p:spPr>
          <a:xfrm>
            <a:off x="9234401" y="1771389"/>
            <a:ext cx="2849039" cy="2670629"/>
          </a:xfrm>
          <a:prstGeom prst="rect">
            <a:avLst/>
          </a:prstGeom>
        </p:spPr>
      </p:pic>
      <p:pic>
        <p:nvPicPr>
          <p:cNvPr id="5" name="Picture 4" descr="Screen Shot 2016-01-30 at 10.34.53 PM.png">
            <a:extLst>
              <a:ext uri="{FF2B5EF4-FFF2-40B4-BE49-F238E27FC236}">
                <a16:creationId xmlns:a16="http://schemas.microsoft.com/office/drawing/2014/main" id="{D18BFADF-5085-39F8-6AB7-9B0596F44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6" r="33594"/>
          <a:stretch/>
        </p:blipFill>
        <p:spPr>
          <a:xfrm>
            <a:off x="6292241" y="1771389"/>
            <a:ext cx="2797166" cy="26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60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Leverage Points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1" y="801666"/>
            <a:ext cx="8066761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Outliers are unusual values in the response</a:t>
            </a:r>
          </a:p>
          <a:p>
            <a:r>
              <a:rPr lang="en-US" sz="2400" b="1" i="1" dirty="0"/>
              <a:t>High leverage points are</a:t>
            </a:r>
            <a:r>
              <a:rPr lang="en-US" sz="2400" dirty="0"/>
              <a:t> unusual values in the predictor(s)</a:t>
            </a:r>
          </a:p>
          <a:p>
            <a:endParaRPr lang="en-US" sz="2400" dirty="0"/>
          </a:p>
          <a:p>
            <a:pPr lvl="1"/>
            <a:r>
              <a:rPr lang="en-US" sz="2200" dirty="0"/>
              <a:t>The more predictors you have, the harder they can be to spot </a:t>
            </a:r>
          </a:p>
          <a:p>
            <a:pPr lvl="1"/>
            <a:r>
              <a:rPr lang="en-US" sz="2200" dirty="0"/>
              <a:t>These points can have a major impact on the least squares line, which could invalidate the entire fit</a:t>
            </a:r>
          </a:p>
          <a:p>
            <a:pPr lvl="2"/>
            <a:r>
              <a:rPr lang="en-US" sz="2000" dirty="0"/>
              <a:t>We don’t want only one or a few inputs to cause large changes in the entire model</a:t>
            </a:r>
          </a:p>
          <a:p>
            <a:pPr marL="0" indent="0">
              <a:buNone/>
            </a:pPr>
            <a:endParaRPr lang="en-US" sz="2800" b="1" dirty="0"/>
          </a:p>
          <a:p>
            <a:pPr marL="50292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73242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High Leverage Points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1" y="801666"/>
                <a:ext cx="8066761" cy="584965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Compute the leverage statistic. For SLR: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leverage statistic is always a value between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average for all observations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, if a statistic is much greater than the average, the point is probably a high leverage point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 marL="502920" lvl="1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1" y="801666"/>
                <a:ext cx="8066761" cy="5849653"/>
              </a:xfrm>
              <a:prstGeom prst="rect">
                <a:avLst/>
              </a:prstGeom>
              <a:blipFill>
                <a:blip r:embed="rId3"/>
                <a:stretch>
                  <a:fillRect l="-1258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9A7A17A-FB09-F5F5-20F0-B4ECC17A7E66}"/>
              </a:ext>
            </a:extLst>
          </p:cNvPr>
          <p:cNvGrpSpPr/>
          <p:nvPr/>
        </p:nvGrpSpPr>
        <p:grpSpPr>
          <a:xfrm>
            <a:off x="4534421" y="3805823"/>
            <a:ext cx="6288067" cy="2845496"/>
            <a:chOff x="1752600" y="3200400"/>
            <a:chExt cx="5638800" cy="2611870"/>
          </a:xfrm>
        </p:grpSpPr>
        <p:pic>
          <p:nvPicPr>
            <p:cNvPr id="4" name="Picture 3" descr="Screen Shot 2016-01-30 at 10.43.50 PM.png">
              <a:extLst>
                <a:ext uri="{FF2B5EF4-FFF2-40B4-BE49-F238E27FC236}">
                  <a16:creationId xmlns:a16="http://schemas.microsoft.com/office/drawing/2014/main" id="{9AEE3F3E-B43A-3264-B491-C68914997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000"/>
            <a:stretch/>
          </p:blipFill>
          <p:spPr>
            <a:xfrm>
              <a:off x="1752600" y="3200400"/>
              <a:ext cx="2743200" cy="2611870"/>
            </a:xfrm>
            <a:prstGeom prst="rect">
              <a:avLst/>
            </a:prstGeom>
          </p:spPr>
        </p:pic>
        <p:pic>
          <p:nvPicPr>
            <p:cNvPr id="5" name="Picture 4" descr="Screen Shot 2016-01-30 at 10.43.50 PM.png">
              <a:extLst>
                <a:ext uri="{FF2B5EF4-FFF2-40B4-BE49-F238E27FC236}">
                  <a16:creationId xmlns:a16="http://schemas.microsoft.com/office/drawing/2014/main" id="{09EC6AC2-C40F-84F5-79AA-69D2691FD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00"/>
            <a:stretch/>
          </p:blipFill>
          <p:spPr>
            <a:xfrm>
              <a:off x="4641056" y="3224463"/>
              <a:ext cx="2750344" cy="2539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042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Collinearity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1" y="801666"/>
            <a:ext cx="8066761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1" dirty="0"/>
              <a:t>Collinearity</a:t>
            </a:r>
            <a:r>
              <a:rPr lang="en-US" sz="2400" dirty="0"/>
              <a:t> is when two or more predictor variables are closely related to one another</a:t>
            </a:r>
          </a:p>
          <a:p>
            <a:endParaRPr lang="en-US" sz="2400" dirty="0"/>
          </a:p>
          <a:p>
            <a:r>
              <a:rPr lang="en-US" sz="2400" dirty="0"/>
              <a:t>This makes it hard to isolate the individual effects of each predictor, which increases uncertainty in coefficient estimates</a:t>
            </a:r>
          </a:p>
          <a:p>
            <a:endParaRPr lang="en-US" sz="2400" dirty="0"/>
          </a:p>
          <a:p>
            <a:r>
              <a:rPr lang="en-US" sz="2400" dirty="0"/>
              <a:t>As a result, it is harder to detect whether or not an effect is actually present (because SE has increased) </a:t>
            </a:r>
          </a:p>
          <a:p>
            <a:pPr marL="50292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81235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Collinearity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1" y="801666"/>
            <a:ext cx="8066761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Look at the correlation matrix of the predictors</a:t>
            </a:r>
          </a:p>
          <a:p>
            <a:r>
              <a:rPr lang="en-US" sz="2400" b="1" dirty="0">
                <a:solidFill>
                  <a:schemeClr val="tx2"/>
                </a:solidFill>
                <a:latin typeface="Courier"/>
                <a:cs typeface="Courier"/>
              </a:rPr>
              <a:t>Auto</a:t>
            </a:r>
            <a:r>
              <a:rPr lang="en-US" sz="2400" dirty="0">
                <a:solidFill>
                  <a:schemeClr val="tx2"/>
                </a:solidFill>
              </a:rPr>
              <a:t> dataset: just about everything is highly correlated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Note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b="1" i="1" dirty="0">
                <a:solidFill>
                  <a:schemeClr val="tx2"/>
                </a:solidFill>
              </a:rPr>
              <a:t>multicollinearity</a:t>
            </a:r>
            <a:r>
              <a:rPr lang="en-US" sz="2400" dirty="0">
                <a:solidFill>
                  <a:schemeClr val="tx2"/>
                </a:solidFill>
              </a:rPr>
              <a:t> is when more than two variables are correlated; this will not show in this correlation matrix.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C5AE55-57F3-92DD-17A3-3B109A974021}"/>
              </a:ext>
            </a:extLst>
          </p:cNvPr>
          <p:cNvSpPr/>
          <p:nvPr/>
        </p:nvSpPr>
        <p:spPr>
          <a:xfrm>
            <a:off x="2455101" y="1753644"/>
            <a:ext cx="9483980" cy="21210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1.pdf">
            <a:extLst>
              <a:ext uri="{FF2B5EF4-FFF2-40B4-BE49-F238E27FC236}">
                <a16:creationId xmlns:a16="http://schemas.microsoft.com/office/drawing/2014/main" id="{BE529509-7B5B-C684-01B4-C32492773B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0" t="20086" r="41275" b="11230"/>
          <a:stretch/>
        </p:blipFill>
        <p:spPr>
          <a:xfrm rot="5400000">
            <a:off x="6124040" y="-1766026"/>
            <a:ext cx="2057401" cy="91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77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Collinearity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1" y="801666"/>
            <a:ext cx="8066761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Options include: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Drop one of the problematic variables from the regression (collinearity implies they’re redundant)</a:t>
            </a: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Combine collinear variables into a single predictor (ex. take the average)</a:t>
            </a:r>
          </a:p>
        </p:txBody>
      </p:sp>
    </p:spTree>
    <p:extLst>
      <p:ext uri="{BB962C8B-B14F-4D97-AF65-F5344CB8AC3E}">
        <p14:creationId xmlns:p14="http://schemas.microsoft.com/office/powerpoint/2010/main" val="163436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275422"/>
            <a:ext cx="7315200" cy="5861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Carseats</a:t>
            </a:r>
            <a:r>
              <a:rPr lang="en-US" sz="2400" dirty="0"/>
              <a:t> dataset:</a:t>
            </a:r>
          </a:p>
          <a:p>
            <a:r>
              <a:rPr lang="en-US" b="1" dirty="0"/>
              <a:t>Description: </a:t>
            </a:r>
            <a:r>
              <a:rPr lang="en-US" dirty="0"/>
              <a:t>simulated data set on sales of car seats </a:t>
            </a:r>
          </a:p>
          <a:p>
            <a:r>
              <a:rPr lang="en-US" b="1" dirty="0"/>
              <a:t>Format: </a:t>
            </a:r>
            <a:r>
              <a:rPr lang="en-US" dirty="0"/>
              <a:t>400 observations on the following 11 variables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Sales</a:t>
            </a:r>
            <a:r>
              <a:rPr lang="en-US" dirty="0"/>
              <a:t>: unit sales at each location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CompPrice</a:t>
            </a:r>
            <a:r>
              <a:rPr lang="en-US" dirty="0"/>
              <a:t>: price charged by nearest competitor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Income</a:t>
            </a:r>
            <a:r>
              <a:rPr lang="en-US" dirty="0"/>
              <a:t>: community income level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Advertising</a:t>
            </a:r>
            <a:r>
              <a:rPr lang="en-US" dirty="0"/>
              <a:t>: local advertising budget for company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Population</a:t>
            </a:r>
            <a:r>
              <a:rPr lang="en-US" dirty="0"/>
              <a:t>: population size in region (in thousands)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en-US" dirty="0"/>
              <a:t>: price charged for car seat at each site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ShelveLoc</a:t>
            </a:r>
            <a:r>
              <a:rPr lang="en-US" dirty="0"/>
              <a:t>: quality of shelving location at site (Good | Bad | Medium)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Age</a:t>
            </a:r>
            <a:r>
              <a:rPr lang="en-US" dirty="0"/>
              <a:t>: average age of the local population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Education</a:t>
            </a:r>
            <a:r>
              <a:rPr lang="en-US" dirty="0"/>
              <a:t>: education level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Urban</a:t>
            </a:r>
            <a:r>
              <a:rPr lang="en-US" dirty="0"/>
              <a:t>: whether the store is in an urban or rural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USA</a:t>
            </a:r>
            <a:r>
              <a:rPr lang="en-US" dirty="0"/>
              <a:t>: whether the store is in the US or not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90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275422"/>
            <a:ext cx="7315200" cy="5861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Carseats</a:t>
            </a:r>
            <a:r>
              <a:rPr lang="en-US" sz="2400" dirty="0"/>
              <a:t> dataset:</a:t>
            </a:r>
          </a:p>
          <a:p>
            <a:r>
              <a:rPr lang="en-US" b="1" dirty="0"/>
              <a:t>Description: </a:t>
            </a:r>
            <a:r>
              <a:rPr lang="en-US" dirty="0"/>
              <a:t>simulated data set on sales of car seats </a:t>
            </a:r>
          </a:p>
          <a:p>
            <a:r>
              <a:rPr lang="en-US" b="1" dirty="0"/>
              <a:t>Format: </a:t>
            </a:r>
            <a:r>
              <a:rPr lang="en-US" dirty="0"/>
              <a:t>400 observations on the following 11 variables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Sales</a:t>
            </a:r>
            <a:r>
              <a:rPr lang="en-US" dirty="0"/>
              <a:t>: unit sales at each location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CompPrice</a:t>
            </a:r>
            <a:r>
              <a:rPr lang="en-US" dirty="0"/>
              <a:t>: price charged by nearest competitor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Income</a:t>
            </a:r>
            <a:r>
              <a:rPr lang="en-US" dirty="0"/>
              <a:t>: community income level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Advertising</a:t>
            </a:r>
            <a:r>
              <a:rPr lang="en-US" dirty="0"/>
              <a:t>: local advertising budget for company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Population</a:t>
            </a:r>
            <a:r>
              <a:rPr lang="en-US" dirty="0"/>
              <a:t>: population size in region (in thousands)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en-US" dirty="0"/>
              <a:t>: price charged for car seat at each site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ShelveLoc</a:t>
            </a:r>
            <a:r>
              <a:rPr lang="en-US" dirty="0"/>
              <a:t>: quality of shelving location at site (Good | Bad | Medium)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Age</a:t>
            </a:r>
            <a:r>
              <a:rPr lang="en-US" dirty="0"/>
              <a:t>: average age of the local population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Education</a:t>
            </a:r>
            <a:r>
              <a:rPr lang="en-US" dirty="0"/>
              <a:t>: education level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Urban</a:t>
            </a:r>
            <a:r>
              <a:rPr lang="en-US" dirty="0"/>
              <a:t>: whether the store is in an urban or rural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USA</a:t>
            </a:r>
            <a:r>
              <a:rPr lang="en-US" dirty="0"/>
              <a:t>: whether the store is in the US or not</a:t>
            </a:r>
          </a:p>
          <a:p>
            <a:pPr marL="0" indent="0">
              <a:buNone/>
            </a:pPr>
            <a:r>
              <a:rPr lang="en-US" sz="2400" dirty="0"/>
              <a:t>What if I want to use Urban to predict Sales?  </a:t>
            </a:r>
          </a:p>
        </p:txBody>
      </p:sp>
    </p:spTree>
    <p:extLst>
      <p:ext uri="{BB962C8B-B14F-4D97-AF65-F5344CB8AC3E}">
        <p14:creationId xmlns:p14="http://schemas.microsoft.com/office/powerpoint/2010/main" val="79802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275422"/>
            <a:ext cx="7315200" cy="5861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Carseats</a:t>
            </a:r>
            <a:r>
              <a:rPr lang="en-US" sz="2400" dirty="0"/>
              <a:t> dataset:</a:t>
            </a:r>
          </a:p>
          <a:p>
            <a:r>
              <a:rPr lang="en-US" b="1" dirty="0"/>
              <a:t>Description: </a:t>
            </a:r>
            <a:r>
              <a:rPr lang="en-US" dirty="0"/>
              <a:t>simulated data set on sales of car seats </a:t>
            </a:r>
          </a:p>
          <a:p>
            <a:r>
              <a:rPr lang="en-US" b="1" dirty="0"/>
              <a:t>Format: </a:t>
            </a:r>
            <a:r>
              <a:rPr lang="en-US" dirty="0"/>
              <a:t>400 observations on the following 11 variables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Sales</a:t>
            </a:r>
            <a:r>
              <a:rPr lang="en-US" dirty="0"/>
              <a:t>: unit sales at each location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CompPrice</a:t>
            </a:r>
            <a:r>
              <a:rPr lang="en-US" dirty="0"/>
              <a:t>: price charged by nearest competitor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Income</a:t>
            </a:r>
            <a:r>
              <a:rPr lang="en-US" dirty="0"/>
              <a:t>: community income level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Advertising</a:t>
            </a:r>
            <a:r>
              <a:rPr lang="en-US" dirty="0"/>
              <a:t>: local advertising budget for company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Population</a:t>
            </a:r>
            <a:r>
              <a:rPr lang="en-US" dirty="0"/>
              <a:t>: population size in region (in thousands)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en-US" dirty="0"/>
              <a:t>: price charged for car seat at each site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ShelveLoc</a:t>
            </a:r>
            <a:r>
              <a:rPr lang="en-US" dirty="0"/>
              <a:t>: quality of shelving location at site (Good | Bad | Medium)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Age</a:t>
            </a:r>
            <a:r>
              <a:rPr lang="en-US" dirty="0"/>
              <a:t>: average age of the local population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Education</a:t>
            </a:r>
            <a:r>
              <a:rPr lang="en-US" dirty="0"/>
              <a:t>: education level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Urban</a:t>
            </a:r>
            <a:r>
              <a:rPr lang="en-US" dirty="0"/>
              <a:t>: whether the store is in an urban or rural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USA</a:t>
            </a:r>
            <a:r>
              <a:rPr lang="en-US" dirty="0"/>
              <a:t>: whether the store is in the US or not</a:t>
            </a:r>
          </a:p>
          <a:p>
            <a:pPr marL="0" indent="0">
              <a:buNone/>
            </a:pPr>
            <a:r>
              <a:rPr lang="en-US" sz="2400" dirty="0"/>
              <a:t>What if I want to use Urban to predict Sales?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FA12C6-D2F4-A67B-A0A9-DB769500293A}"/>
              </a:ext>
            </a:extLst>
          </p:cNvPr>
          <p:cNvSpPr/>
          <p:nvPr/>
        </p:nvSpPr>
        <p:spPr>
          <a:xfrm>
            <a:off x="3437262" y="6049013"/>
            <a:ext cx="8328752" cy="72085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do this with our current methods? Why or why not? </a:t>
            </a:r>
          </a:p>
        </p:txBody>
      </p:sp>
    </p:spTree>
    <p:extLst>
      <p:ext uri="{BB962C8B-B14F-4D97-AF65-F5344CB8AC3E}">
        <p14:creationId xmlns:p14="http://schemas.microsoft.com/office/powerpoint/2010/main" val="238614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10165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 far, we have assumed all variables in our linear regression models are </a:t>
            </a:r>
            <a:r>
              <a:rPr lang="en-US" sz="2400" i="1" dirty="0"/>
              <a:t>quantitative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Sometimes, our predictors are </a:t>
            </a:r>
            <a:r>
              <a:rPr lang="en-US" sz="2400" i="1" dirty="0"/>
              <a:t>qualitative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Ex.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Urban</a:t>
            </a:r>
            <a:r>
              <a:rPr lang="en-US" sz="2000" dirty="0"/>
              <a:t>: whether the store is in an urban or rural location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822460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1023</TotalTime>
  <Words>3537</Words>
  <Application>Microsoft Macintosh PowerPoint</Application>
  <PresentationFormat>Widescreen</PresentationFormat>
  <Paragraphs>534</Paragraphs>
  <Slides>59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Cambria Math</vt:lpstr>
      <vt:lpstr>Consolas</vt:lpstr>
      <vt:lpstr>Corbel</vt:lpstr>
      <vt:lpstr>Courier</vt:lpstr>
      <vt:lpstr>Courier New</vt:lpstr>
      <vt:lpstr>Wingdings 2</vt:lpstr>
      <vt:lpstr>Frame</vt:lpstr>
      <vt:lpstr>Introduction to Machine Learning – Linear Regression Part 2</vt:lpstr>
      <vt:lpstr>Plan for Today</vt:lpstr>
      <vt:lpstr>Warm Up</vt:lpstr>
      <vt:lpstr>Qualitative Predictors</vt:lpstr>
      <vt:lpstr>Motivation</vt:lpstr>
      <vt:lpstr>Motivation</vt:lpstr>
      <vt:lpstr>Motivation</vt:lpstr>
      <vt:lpstr>Motivation</vt:lpstr>
      <vt:lpstr>Motivation</vt:lpstr>
      <vt:lpstr>Two Levels</vt:lpstr>
      <vt:lpstr>Two Levels</vt:lpstr>
      <vt:lpstr>Two Levels</vt:lpstr>
      <vt:lpstr>Two Levels</vt:lpstr>
      <vt:lpstr>Two Levels</vt:lpstr>
      <vt:lpstr>Two Levels</vt:lpstr>
      <vt:lpstr>More than Two Levels</vt:lpstr>
      <vt:lpstr>More than Two Levels</vt:lpstr>
      <vt:lpstr>More than Two Levels</vt:lpstr>
      <vt:lpstr>More than Two Levels</vt:lpstr>
      <vt:lpstr>More than Two Levels</vt:lpstr>
      <vt:lpstr>More than Two Levels</vt:lpstr>
      <vt:lpstr>More than Two Levels</vt:lpstr>
      <vt:lpstr>Extensions of Linear Models</vt:lpstr>
      <vt:lpstr>Assumptions</vt:lpstr>
      <vt:lpstr>Additive Assumption</vt:lpstr>
      <vt:lpstr>Additive Assumption</vt:lpstr>
      <vt:lpstr>Additive Assumption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Linearity Assumption</vt:lpstr>
      <vt:lpstr>Linearity Assumption</vt:lpstr>
      <vt:lpstr>Linearity Assumption</vt:lpstr>
      <vt:lpstr>Linearity Assumption</vt:lpstr>
      <vt:lpstr>Linearity Assumption</vt:lpstr>
      <vt:lpstr>Polynomial Regression</vt:lpstr>
      <vt:lpstr>Polynomial Regression</vt:lpstr>
      <vt:lpstr>How to tell if you need more power</vt:lpstr>
      <vt:lpstr>Potential Problems</vt:lpstr>
      <vt:lpstr>Breaking Linear Regression</vt:lpstr>
      <vt:lpstr>Correlated Error Terms</vt:lpstr>
      <vt:lpstr>Correlated Error Terms</vt:lpstr>
      <vt:lpstr>Non-constant variance of error terms</vt:lpstr>
      <vt:lpstr>Identify and Fix Heteroscedasticy</vt:lpstr>
      <vt:lpstr>Outliers</vt:lpstr>
      <vt:lpstr>Identify and Fix Outliers</vt:lpstr>
      <vt:lpstr>High Leverage Points </vt:lpstr>
      <vt:lpstr>Identify High Leverage Points </vt:lpstr>
      <vt:lpstr>Collinearity</vt:lpstr>
      <vt:lpstr>Identify Collinearity</vt:lpstr>
      <vt:lpstr>Dealing with Collinearity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39</cp:revision>
  <dcterms:created xsi:type="dcterms:W3CDTF">2023-08-03T18:49:17Z</dcterms:created>
  <dcterms:modified xsi:type="dcterms:W3CDTF">2024-01-29T19:52:56Z</dcterms:modified>
</cp:coreProperties>
</file>